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Roboto"/>
      <p:regular r:id="rId61"/>
      <p:bold r:id="rId62"/>
      <p:italic r:id="rId63"/>
      <p:boldItalic r:id="rId64"/>
    </p:embeddedFont>
    <p:embeddedFont>
      <p:font typeface="Roboto Condensed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DCAC73A-8A7B-4B1D-9D21-EFBE8D87789D}">
  <a:tblStyle styleId="{ADCAC73A-8A7B-4B1D-9D21-EFBE8D87789D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7.xml"/><Relationship Id="rId66" Type="http://schemas.openxmlformats.org/officeDocument/2006/relationships/font" Target="fonts/RobotoCondensed-bold.fntdata"/><Relationship Id="rId21" Type="http://schemas.openxmlformats.org/officeDocument/2006/relationships/slide" Target="slides/slide16.xml"/><Relationship Id="rId65" Type="http://schemas.openxmlformats.org/officeDocument/2006/relationships/font" Target="fonts/RobotoCondensed-regular.fntdata"/><Relationship Id="rId24" Type="http://schemas.openxmlformats.org/officeDocument/2006/relationships/slide" Target="slides/slide19.xml"/><Relationship Id="rId68" Type="http://schemas.openxmlformats.org/officeDocument/2006/relationships/font" Target="fonts/RobotoCondensed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Condensed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06.jpg"/><Relationship Id="rId5" Type="http://schemas.openxmlformats.org/officeDocument/2006/relationships/image" Target="../media/image03.jpg"/><Relationship Id="rId6" Type="http://schemas.openxmlformats.org/officeDocument/2006/relationships/image" Target="../media/image0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jpg"/><Relationship Id="rId4" Type="http://schemas.openxmlformats.org/officeDocument/2006/relationships/image" Target="../media/image13.jpg"/><Relationship Id="rId5" Type="http://schemas.openxmlformats.org/officeDocument/2006/relationships/image" Target="../media/image0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Relationship Id="rId4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Relationship Id="rId4" Type="http://schemas.openxmlformats.org/officeDocument/2006/relationships/image" Target="../media/image76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67.png"/><Relationship Id="rId8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Relationship Id="rId4" Type="http://schemas.openxmlformats.org/officeDocument/2006/relationships/image" Target="../media/image76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67.png"/><Relationship Id="rId8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27700" y="470575"/>
            <a:ext cx="9068400" cy="205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FPNN: Field Programmable Neural Network</a:t>
            </a: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37381" l="37831" r="24117" t="35543"/>
          <a:stretch/>
        </p:blipFill>
        <p:spPr>
          <a:xfrm>
            <a:off x="390525" y="4152425"/>
            <a:ext cx="1749552" cy="9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idx="1" type="subTitle"/>
          </p:nvPr>
        </p:nvSpPr>
        <p:spPr>
          <a:xfrm>
            <a:off x="238250" y="2733755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Based on Bernard Girau’s Paper: FPNA: Applications And Implementations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90525" y="2976814"/>
            <a:ext cx="82221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Urs Evora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Omair Arif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Stefan Cherubin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Steven Lee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2140075" y="4579625"/>
            <a:ext cx="16419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Final Presentation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Challenge	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650" y="2062300"/>
            <a:ext cx="5282450" cy="25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1200700" y="1652050"/>
            <a:ext cx="1391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>
                <a:solidFill>
                  <a:srgbClr val="FFFFFF"/>
                </a:solidFill>
              </a:rPr>
              <a:t>n</a:t>
            </a:r>
            <a:r>
              <a:rPr lang="en" sz="1800">
                <a:solidFill>
                  <a:srgbClr val="FFFFFF"/>
                </a:solidFill>
              </a:rPr>
              <a:t> neurons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200700" y="2809200"/>
            <a:ext cx="162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>
                <a:solidFill>
                  <a:srgbClr val="FFFFFF"/>
                </a:solidFill>
              </a:rPr>
              <a:t>n</a:t>
            </a:r>
            <a:r>
              <a:rPr baseline="30000" i="1" lang="en" sz="1800">
                <a:solidFill>
                  <a:srgbClr val="FFFFFF"/>
                </a:solidFill>
              </a:rPr>
              <a:t>2 </a:t>
            </a:r>
            <a:r>
              <a:rPr lang="en" sz="1800">
                <a:solidFill>
                  <a:srgbClr val="FFFFFF"/>
                </a:solidFill>
              </a:rPr>
              <a:t>synapse!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0" y="1881800"/>
            <a:ext cx="33693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FPGA Structure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400" y="678004"/>
            <a:ext cx="4566000" cy="356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Solution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062" y="1905000"/>
            <a:ext cx="500062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can turn THIS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783250"/>
            <a:ext cx="62198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Into This!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0" y="892975"/>
            <a:ext cx="886777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 Recap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 Neurons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</a:t>
            </a:r>
            <a:r>
              <a:rPr baseline="30000" lang="en"/>
              <a:t>2</a:t>
            </a:r>
            <a:r>
              <a:rPr lang="en"/>
              <a:t> Synapse connections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Fan-in/Fan-out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FPGA has a grid structure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Connections are expensive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Parallelism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575" y="1902162"/>
            <a:ext cx="5272400" cy="27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5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General Solution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79827"/>
            <a:ext cx="5046100" cy="24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574" y="2419649"/>
            <a:ext cx="2893650" cy="17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5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Advantages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Reconfigurable networks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Takes advantage of increasing FPGA density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Scalability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Lower development time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Software based configurability (VHDL/HLS)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Easily deployable unlike VLSI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Neuron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397877"/>
            <a:ext cx="4472250" cy="264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5372700" y="2396550"/>
            <a:ext cx="883200" cy="3504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FFC10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West L</a:t>
            </a:r>
          </a:p>
        </p:txBody>
      </p:sp>
      <p:sp>
        <p:nvSpPr>
          <p:cNvPr id="206" name="Shape 206"/>
          <p:cNvSpPr/>
          <p:nvPr/>
        </p:nvSpPr>
        <p:spPr>
          <a:xfrm rot="-5400000">
            <a:off x="6448625" y="1697975"/>
            <a:ext cx="883200" cy="3504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FFC10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North L</a:t>
            </a:r>
          </a:p>
        </p:txBody>
      </p:sp>
      <p:sp>
        <p:nvSpPr>
          <p:cNvPr id="207" name="Shape 207"/>
          <p:cNvSpPr/>
          <p:nvPr/>
        </p:nvSpPr>
        <p:spPr>
          <a:xfrm>
            <a:off x="7533975" y="2851500"/>
            <a:ext cx="883200" cy="3504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FFC10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East L</a:t>
            </a:r>
          </a:p>
        </p:txBody>
      </p:sp>
      <p:sp>
        <p:nvSpPr>
          <p:cNvPr id="208" name="Shape 208"/>
          <p:cNvSpPr/>
          <p:nvPr/>
        </p:nvSpPr>
        <p:spPr>
          <a:xfrm>
            <a:off x="6610475" y="2596300"/>
            <a:ext cx="559500" cy="5595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rgbClr val="00968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6610475" y="2700850"/>
            <a:ext cx="6405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</a:t>
            </a:r>
          </a:p>
        </p:txBody>
      </p:sp>
      <p:sp>
        <p:nvSpPr>
          <p:cNvPr id="210" name="Shape 210"/>
          <p:cNvSpPr/>
          <p:nvPr/>
        </p:nvSpPr>
        <p:spPr>
          <a:xfrm>
            <a:off x="6208600" y="2851500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6208600" y="2986200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/>
        </p:nvSpPr>
        <p:spPr>
          <a:xfrm rot="-5400000">
            <a:off x="6681450" y="34373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 rot="-5400000">
            <a:off x="6849725" y="34373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 rot="-5400000">
            <a:off x="7018000" y="34373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7533975" y="2396550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7533975" y="25648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7" name="Shape 217"/>
          <p:cNvCxnSpPr>
            <a:stCxn id="208" idx="0"/>
            <a:endCxn id="206" idx="1"/>
          </p:cNvCxnSpPr>
          <p:nvPr/>
        </p:nvCxnSpPr>
        <p:spPr>
          <a:xfrm rot="10800000">
            <a:off x="6890225" y="2314900"/>
            <a:ext cx="0" cy="281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8" name="Shape 218"/>
          <p:cNvCxnSpPr/>
          <p:nvPr/>
        </p:nvCxnSpPr>
        <p:spPr>
          <a:xfrm rot="10800000">
            <a:off x="6253787" y="2405412"/>
            <a:ext cx="1272900" cy="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9" name="Shape 219"/>
          <p:cNvCxnSpPr>
            <a:stCxn id="211" idx="6"/>
            <a:endCxn id="207" idx="1"/>
          </p:cNvCxnSpPr>
          <p:nvPr/>
        </p:nvCxnSpPr>
        <p:spPr>
          <a:xfrm>
            <a:off x="6289600" y="3026700"/>
            <a:ext cx="124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0" name="Shape 220"/>
          <p:cNvCxnSpPr>
            <a:stCxn id="210" idx="6"/>
            <a:endCxn id="209" idx="1"/>
          </p:cNvCxnSpPr>
          <p:nvPr/>
        </p:nvCxnSpPr>
        <p:spPr>
          <a:xfrm flipH="1" rot="10800000">
            <a:off x="6289600" y="2876100"/>
            <a:ext cx="321000" cy="15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" name="Shape 221"/>
          <p:cNvCxnSpPr>
            <a:stCxn id="212" idx="6"/>
          </p:cNvCxnSpPr>
          <p:nvPr/>
        </p:nvCxnSpPr>
        <p:spPr>
          <a:xfrm rot="10800000">
            <a:off x="6262650" y="2716725"/>
            <a:ext cx="459300" cy="720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" name="Shape 222"/>
          <p:cNvCxnSpPr>
            <a:stCxn id="213" idx="6"/>
            <a:endCxn id="208" idx="4"/>
          </p:cNvCxnSpPr>
          <p:nvPr/>
        </p:nvCxnSpPr>
        <p:spPr>
          <a:xfrm rot="10800000">
            <a:off x="6890225" y="3155925"/>
            <a:ext cx="0" cy="281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3" name="Shape 223"/>
          <p:cNvCxnSpPr>
            <a:stCxn id="214" idx="6"/>
          </p:cNvCxnSpPr>
          <p:nvPr/>
        </p:nvCxnSpPr>
        <p:spPr>
          <a:xfrm flipH="1" rot="10800000">
            <a:off x="7058500" y="3170625"/>
            <a:ext cx="480300" cy="266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4" name="Shape 224"/>
          <p:cNvCxnSpPr>
            <a:stCxn id="216" idx="2"/>
          </p:cNvCxnSpPr>
          <p:nvPr/>
        </p:nvCxnSpPr>
        <p:spPr>
          <a:xfrm flipH="1">
            <a:off x="7138875" y="2605325"/>
            <a:ext cx="395100" cy="178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5" name="Shape 225"/>
          <p:cNvSpPr txBox="1"/>
          <p:nvPr/>
        </p:nvSpPr>
        <p:spPr>
          <a:xfrm>
            <a:off x="6268025" y="3518325"/>
            <a:ext cx="12444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South Ports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5372700" y="2645825"/>
            <a:ext cx="782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West Ports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7622275" y="2175850"/>
            <a:ext cx="640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East Ports</a:t>
            </a:r>
          </a:p>
        </p:txBody>
      </p:sp>
      <p:sp>
        <p:nvSpPr>
          <p:cNvPr id="228" name="Shape 228"/>
          <p:cNvSpPr/>
          <p:nvPr/>
        </p:nvSpPr>
        <p:spPr>
          <a:xfrm>
            <a:off x="5322875" y="23691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5322875" y="24872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5322875" y="26053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5322875" y="27031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8373950" y="28191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8373950" y="29372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8373950" y="30553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8373950" y="31532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 rot="5400000">
            <a:off x="7016750" y="13928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 rot="5400000">
            <a:off x="6898650" y="13928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 rot="5400000">
            <a:off x="6780550" y="13928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 rot="5400000">
            <a:off x="6682700" y="13928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Links (Synapse)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400" y="740350"/>
            <a:ext cx="6516869" cy="440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Shape 246"/>
          <p:cNvGrpSpPr/>
          <p:nvPr/>
        </p:nvGrpSpPr>
        <p:grpSpPr>
          <a:xfrm>
            <a:off x="152387" y="740337"/>
            <a:ext cx="1362075" cy="1095375"/>
            <a:chOff x="-12" y="664137"/>
            <a:chExt cx="1362075" cy="1095375"/>
          </a:xfrm>
        </p:grpSpPr>
        <p:pic>
          <p:nvPicPr>
            <p:cNvPr id="247" name="Shape 2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" y="664137"/>
              <a:ext cx="1362075" cy="10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Shape 248"/>
            <p:cNvSpPr/>
            <p:nvPr/>
          </p:nvSpPr>
          <p:spPr>
            <a:xfrm>
              <a:off x="283575" y="787425"/>
              <a:ext cx="856500" cy="195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Applications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533050" y="796100"/>
            <a:ext cx="1896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8" name="Shape 78"/>
          <p:cNvGrpSpPr/>
          <p:nvPr/>
        </p:nvGrpSpPr>
        <p:grpSpPr>
          <a:xfrm>
            <a:off x="516925" y="783025"/>
            <a:ext cx="3793776" cy="2148324"/>
            <a:chOff x="516925" y="783025"/>
            <a:chExt cx="3793776" cy="2148324"/>
          </a:xfrm>
        </p:grpSpPr>
        <p:pic>
          <p:nvPicPr>
            <p:cNvPr id="79" name="Shape 79"/>
            <p:cNvPicPr preferRelativeResize="0"/>
            <p:nvPr/>
          </p:nvPicPr>
          <p:blipFill rotWithShape="1">
            <a:blip r:embed="rId3">
              <a:alphaModFix/>
            </a:blip>
            <a:srcRect b="0" l="0" r="0" t="5775"/>
            <a:stretch/>
          </p:blipFill>
          <p:spPr>
            <a:xfrm>
              <a:off x="516925" y="783025"/>
              <a:ext cx="3793776" cy="2148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Shape 80"/>
            <p:cNvSpPr txBox="1"/>
            <p:nvPr/>
          </p:nvSpPr>
          <p:spPr>
            <a:xfrm>
              <a:off x="516925" y="796100"/>
              <a:ext cx="10731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AlphaGo</a:t>
              </a:r>
            </a:p>
          </p:txBody>
        </p:sp>
      </p:grpSp>
      <p:grpSp>
        <p:nvGrpSpPr>
          <p:cNvPr id="81" name="Shape 81"/>
          <p:cNvGrpSpPr/>
          <p:nvPr/>
        </p:nvGrpSpPr>
        <p:grpSpPr>
          <a:xfrm>
            <a:off x="516925" y="3095324"/>
            <a:ext cx="3793775" cy="1921874"/>
            <a:chOff x="516925" y="3095324"/>
            <a:chExt cx="3793775" cy="1921874"/>
          </a:xfrm>
        </p:grpSpPr>
        <p:pic>
          <p:nvPicPr>
            <p:cNvPr id="82" name="Shape 82"/>
            <p:cNvPicPr preferRelativeResize="0"/>
            <p:nvPr/>
          </p:nvPicPr>
          <p:blipFill rotWithShape="1">
            <a:blip r:embed="rId4">
              <a:alphaModFix/>
            </a:blip>
            <a:srcRect b="27530" l="0" r="0" t="0"/>
            <a:stretch/>
          </p:blipFill>
          <p:spPr>
            <a:xfrm>
              <a:off x="516925" y="3095324"/>
              <a:ext cx="3793775" cy="1921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Shape 83"/>
            <p:cNvSpPr txBox="1"/>
            <p:nvPr/>
          </p:nvSpPr>
          <p:spPr>
            <a:xfrm>
              <a:off x="516925" y="3095325"/>
              <a:ext cx="15921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highlight>
                    <a:srgbClr val="000000"/>
                  </a:highlight>
                  <a:latin typeface="Roboto"/>
                  <a:ea typeface="Roboto"/>
                  <a:cs typeface="Roboto"/>
                  <a:sym typeface="Roboto"/>
                </a:rPr>
                <a:t>Stock Prediction </a:t>
              </a:r>
            </a:p>
          </p:txBody>
        </p:sp>
      </p:grpSp>
      <p:grpSp>
        <p:nvGrpSpPr>
          <p:cNvPr id="84" name="Shape 84"/>
          <p:cNvGrpSpPr/>
          <p:nvPr/>
        </p:nvGrpSpPr>
        <p:grpSpPr>
          <a:xfrm>
            <a:off x="4473345" y="2711611"/>
            <a:ext cx="4150129" cy="2305600"/>
            <a:chOff x="4473345" y="2711611"/>
            <a:chExt cx="4150129" cy="2305600"/>
          </a:xfrm>
        </p:grpSpPr>
        <p:pic>
          <p:nvPicPr>
            <p:cNvPr id="85" name="Shape 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3345" y="2711611"/>
              <a:ext cx="4150101" cy="230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Shape 86"/>
            <p:cNvSpPr txBox="1"/>
            <p:nvPr/>
          </p:nvSpPr>
          <p:spPr>
            <a:xfrm>
              <a:off x="7067975" y="4650300"/>
              <a:ext cx="15555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Self-Driving Cars</a:t>
              </a:r>
            </a:p>
          </p:txBody>
        </p:sp>
      </p:grpSp>
      <p:grpSp>
        <p:nvGrpSpPr>
          <p:cNvPr id="87" name="Shape 87"/>
          <p:cNvGrpSpPr/>
          <p:nvPr/>
        </p:nvGrpSpPr>
        <p:grpSpPr>
          <a:xfrm>
            <a:off x="4473350" y="789728"/>
            <a:ext cx="4150125" cy="1751196"/>
            <a:chOff x="4473350" y="789728"/>
            <a:chExt cx="4150125" cy="1751196"/>
          </a:xfrm>
        </p:grpSpPr>
        <p:pic>
          <p:nvPicPr>
            <p:cNvPr id="88" name="Shape 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73350" y="789728"/>
              <a:ext cx="4150099" cy="1751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Shape 89"/>
            <p:cNvSpPr txBox="1"/>
            <p:nvPr/>
          </p:nvSpPr>
          <p:spPr>
            <a:xfrm>
              <a:off x="6901775" y="2174025"/>
              <a:ext cx="17217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Image Recognition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ACC_W (Accumulator of Weights)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Stores weight for each link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Adds ΔW to W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random initial value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Overflow?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337" y="2488350"/>
            <a:ext cx="24288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ACC_F/ACC_B (Accumulator of Forward/Back Propagated Values)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Functions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Adds and stores the back propagated values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Passes result to next stage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20-bit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Issues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Overflow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675" y="1919075"/>
            <a:ext cx="312420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SEL_FWD/BCK (Select Forward/Backward)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550" y="774830"/>
            <a:ext cx="4831300" cy="231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4">
            <a:alphaModFix/>
          </a:blip>
          <a:srcRect b="0" l="980" r="0" t="0"/>
          <a:stretch/>
        </p:blipFill>
        <p:spPr>
          <a:xfrm>
            <a:off x="4140999" y="3106350"/>
            <a:ext cx="4783849" cy="19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213100" y="829450"/>
            <a:ext cx="3530400" cy="4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Selects a request signal so that the ACC_F module calculates the corresponding value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Once all expected values have been received, en_m is set to active so that the MULT can begin multiplying the local weight by the value obtained in ACC_F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Selector (SEL) Gate Diagram</a:t>
            </a:r>
          </a:p>
        </p:txBody>
      </p:sp>
      <p:grpSp>
        <p:nvGrpSpPr>
          <p:cNvPr id="276" name="Shape 276"/>
          <p:cNvGrpSpPr/>
          <p:nvPr/>
        </p:nvGrpSpPr>
        <p:grpSpPr>
          <a:xfrm>
            <a:off x="0" y="955125"/>
            <a:ext cx="9144000" cy="3809424"/>
            <a:chOff x="0" y="1259925"/>
            <a:chExt cx="9144000" cy="3809424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3">
              <a:alphaModFix/>
            </a:blip>
            <a:srcRect b="0" l="0" r="0" t="14668"/>
            <a:stretch/>
          </p:blipFill>
          <p:spPr>
            <a:xfrm>
              <a:off x="0" y="1259925"/>
              <a:ext cx="9144000" cy="33811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8" name="Shape 278"/>
            <p:cNvCxnSpPr/>
            <p:nvPr/>
          </p:nvCxnSpPr>
          <p:spPr>
            <a:xfrm flipH="1">
              <a:off x="2521325" y="3505400"/>
              <a:ext cx="6600" cy="1260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79" name="Shape 279"/>
            <p:cNvSpPr/>
            <p:nvPr/>
          </p:nvSpPr>
          <p:spPr>
            <a:xfrm>
              <a:off x="2501075" y="3465150"/>
              <a:ext cx="47100" cy="67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693925" y="2933325"/>
              <a:ext cx="47100" cy="67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896875" y="2401500"/>
              <a:ext cx="47100" cy="67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3066125" y="1879800"/>
              <a:ext cx="47100" cy="67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83" name="Shape 283"/>
            <p:cNvCxnSpPr/>
            <p:nvPr/>
          </p:nvCxnSpPr>
          <p:spPr>
            <a:xfrm flipH="1">
              <a:off x="2715375" y="3000825"/>
              <a:ext cx="4200" cy="162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4" name="Shape 284"/>
            <p:cNvCxnSpPr>
              <a:stCxn id="281" idx="2"/>
            </p:cNvCxnSpPr>
            <p:nvPr/>
          </p:nvCxnSpPr>
          <p:spPr>
            <a:xfrm flipH="1">
              <a:off x="2912025" y="2469000"/>
              <a:ext cx="8400" cy="194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5" name="Shape 285"/>
            <p:cNvCxnSpPr>
              <a:stCxn id="282" idx="2"/>
            </p:cNvCxnSpPr>
            <p:nvPr/>
          </p:nvCxnSpPr>
          <p:spPr>
            <a:xfrm>
              <a:off x="3089675" y="1947300"/>
              <a:ext cx="4500" cy="230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86" name="Shape 286"/>
            <p:cNvSpPr/>
            <p:nvPr/>
          </p:nvSpPr>
          <p:spPr>
            <a:xfrm rot="-5400000">
              <a:off x="3074575" y="4348000"/>
              <a:ext cx="910200" cy="532500"/>
            </a:xfrm>
            <a:prstGeom prst="rect">
              <a:avLst/>
            </a:prstGeom>
            <a:solidFill>
              <a:srgbClr val="DEDEDE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4-to-2 Encoder</a:t>
              </a:r>
            </a:p>
          </p:txBody>
        </p:sp>
        <p:cxnSp>
          <p:nvCxnSpPr>
            <p:cNvPr id="287" name="Shape 287"/>
            <p:cNvCxnSpPr/>
            <p:nvPr/>
          </p:nvCxnSpPr>
          <p:spPr>
            <a:xfrm>
              <a:off x="3094200" y="4260400"/>
              <a:ext cx="175200" cy="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8" name="Shape 288"/>
            <p:cNvCxnSpPr/>
            <p:nvPr/>
          </p:nvCxnSpPr>
          <p:spPr>
            <a:xfrm>
              <a:off x="2918925" y="4415450"/>
              <a:ext cx="35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9" name="Shape 289"/>
            <p:cNvCxnSpPr>
              <a:endCxn id="286" idx="0"/>
            </p:cNvCxnSpPr>
            <p:nvPr/>
          </p:nvCxnSpPr>
          <p:spPr>
            <a:xfrm flipH="1" rot="10800000">
              <a:off x="2723425" y="4614250"/>
              <a:ext cx="540000" cy="1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0" name="Shape 290"/>
            <p:cNvCxnSpPr/>
            <p:nvPr/>
          </p:nvCxnSpPr>
          <p:spPr>
            <a:xfrm>
              <a:off x="2527925" y="4766000"/>
              <a:ext cx="7551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1" name="Shape 291"/>
            <p:cNvCxnSpPr>
              <a:stCxn id="286" idx="2"/>
            </p:cNvCxnSpPr>
            <p:nvPr/>
          </p:nvCxnSpPr>
          <p:spPr>
            <a:xfrm flipH="1" rot="10800000">
              <a:off x="3795925" y="4610950"/>
              <a:ext cx="511800" cy="3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92" name="Shape 292"/>
            <p:cNvSpPr txBox="1"/>
            <p:nvPr/>
          </p:nvSpPr>
          <p:spPr>
            <a:xfrm>
              <a:off x="4051425" y="4563800"/>
              <a:ext cx="511800" cy="20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Sel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 (Multiplier) 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39295" l="44530" r="46090" t="42446"/>
          <a:stretch/>
        </p:blipFill>
        <p:spPr>
          <a:xfrm>
            <a:off x="5940999" y="880674"/>
            <a:ext cx="2282239" cy="30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304150" y="851625"/>
            <a:ext cx="44946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 bit fixed point multiplier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Takes input from ACC_F and ACC_B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Takes Weight form ACC_W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Takes reset and enable from SEL_F and SEL_B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performs Multiplication between input and weight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sends result to ACC_W and output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Sends a completion signal out to indicate to bck_pred and fwd_succ that link is complete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43899"/>
            <a:ext cx="9143998" cy="9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Multiplier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850" y="985825"/>
            <a:ext cx="44196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1502225"/>
            <a:ext cx="25336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04537"/>
            <a:ext cx="48768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Activator</a:t>
            </a:r>
          </a:p>
        </p:txBody>
      </p:sp>
      <p:grpSp>
        <p:nvGrpSpPr>
          <p:cNvPr id="314" name="Shape 314"/>
          <p:cNvGrpSpPr/>
          <p:nvPr/>
        </p:nvGrpSpPr>
        <p:grpSpPr>
          <a:xfrm>
            <a:off x="1524362" y="784937"/>
            <a:ext cx="6474975" cy="4565874"/>
            <a:chOff x="1189812" y="855162"/>
            <a:chExt cx="6474975" cy="4565874"/>
          </a:xfrm>
        </p:grpSpPr>
        <p:pic>
          <p:nvPicPr>
            <p:cNvPr id="315" name="Shape 3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9812" y="855162"/>
              <a:ext cx="6474975" cy="4565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Shape 316"/>
            <p:cNvSpPr/>
            <p:nvPr/>
          </p:nvSpPr>
          <p:spPr>
            <a:xfrm>
              <a:off x="4255800" y="2000350"/>
              <a:ext cx="559800" cy="6531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4225100" y="1358175"/>
              <a:ext cx="904200" cy="457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4046427" y="3971754"/>
              <a:ext cx="504300" cy="29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4625025" y="4116375"/>
              <a:ext cx="504300" cy="5151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Shape 320"/>
          <p:cNvGrpSpPr/>
          <p:nvPr/>
        </p:nvGrpSpPr>
        <p:grpSpPr>
          <a:xfrm>
            <a:off x="76187" y="816537"/>
            <a:ext cx="1362075" cy="1095375"/>
            <a:chOff x="76187" y="816537"/>
            <a:chExt cx="1362075" cy="1095375"/>
          </a:xfrm>
        </p:grpSpPr>
        <p:pic>
          <p:nvPicPr>
            <p:cNvPr id="321" name="Shape 3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187" y="816537"/>
              <a:ext cx="1362075" cy="10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Shape 322"/>
            <p:cNvSpPr/>
            <p:nvPr/>
          </p:nvSpPr>
          <p:spPr>
            <a:xfrm>
              <a:off x="513124" y="1106250"/>
              <a:ext cx="533699" cy="5160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Shape 323"/>
          <p:cNvSpPr/>
          <p:nvPr/>
        </p:nvSpPr>
        <p:spPr>
          <a:xfrm>
            <a:off x="3690475" y="3629350"/>
            <a:ext cx="457200" cy="82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Honer Scheme &amp; Tanh(x) approximation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12" y="785962"/>
            <a:ext cx="286702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362" y="866937"/>
            <a:ext cx="229552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Shape 331"/>
          <p:cNvCxnSpPr/>
          <p:nvPr/>
        </p:nvCxnSpPr>
        <p:spPr>
          <a:xfrm>
            <a:off x="3412250" y="1631475"/>
            <a:ext cx="658500" cy="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3254" y="1120262"/>
            <a:ext cx="1210325" cy="1037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Shape 333"/>
          <p:cNvCxnSpPr/>
          <p:nvPr/>
        </p:nvCxnSpPr>
        <p:spPr>
          <a:xfrm>
            <a:off x="5577725" y="1631475"/>
            <a:ext cx="658500" cy="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512" y="3517325"/>
            <a:ext cx="3019425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Shape 335"/>
          <p:cNvCxnSpPr/>
          <p:nvPr/>
        </p:nvCxnSpPr>
        <p:spPr>
          <a:xfrm>
            <a:off x="3412250" y="3814612"/>
            <a:ext cx="658500" cy="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7000" y="3550662"/>
            <a:ext cx="13906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9412" y="2964875"/>
            <a:ext cx="2276475" cy="171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Shape 338"/>
          <p:cNvCxnSpPr/>
          <p:nvPr/>
        </p:nvCxnSpPr>
        <p:spPr>
          <a:xfrm>
            <a:off x="5619287" y="3814637"/>
            <a:ext cx="658500" cy="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Honer Scheme &amp; Tanh(x) approximation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165225" y="735950"/>
            <a:ext cx="8154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highlight>
                  <a:srgbClr val="FFFFFF"/>
                </a:highlight>
              </a:rPr>
              <a:t> "Speed Improvement of the Back-Propagation on Current Generation Workstations" by D. Anguita, G. Parodi and R. Zunino</a:t>
            </a:r>
          </a:p>
        </p:txBody>
      </p:sp>
      <p:graphicFrame>
        <p:nvGraphicFramePr>
          <p:cNvPr id="345" name="Shape 345"/>
          <p:cNvGraphicFramePr/>
          <p:nvPr/>
        </p:nvGraphicFramePr>
        <p:xfrm>
          <a:off x="847125" y="11828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{ADCAC73A-8A7B-4B1D-9D21-EFBE8D87789D}</a:tableStyleId>
              </a:tblPr>
              <a:tblGrid>
                <a:gridCol w="2330800"/>
                <a:gridCol w="2531550"/>
              </a:tblGrid>
              <a:tr h="24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f(x)</a:t>
                      </a:r>
                    </a:p>
                  </a:txBody>
                  <a:tcPr marT="91425" marB="91425" marR="91425" marL="91425"/>
                </a:tc>
              </a:tr>
              <a:tr h="24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x &gt; 1.92033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.96016</a:t>
                      </a:r>
                    </a:p>
                  </a:txBody>
                  <a:tcPr marT="91425" marB="91425" marR="91425" marL="91425"/>
                </a:tc>
              </a:tr>
              <a:tr h="24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 &lt; x &lt;= 1.92033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-.26037x</a:t>
                      </a:r>
                      <a:r>
                        <a:rPr baseline="30000" lang="en" sz="1100"/>
                        <a:t>2</a:t>
                      </a:r>
                      <a:r>
                        <a:rPr lang="en" sz="1100"/>
                        <a:t> + .999993x + .00000206278</a:t>
                      </a:r>
                    </a:p>
                  </a:txBody>
                  <a:tcPr marT="91425" marB="91425" marR="91425" marL="91425"/>
                </a:tc>
              </a:tr>
              <a:tr h="24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-1.92033 &lt; x &lt; 0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.26037x</a:t>
                      </a:r>
                      <a:r>
                        <a:rPr baseline="30000" lang="en" sz="1100"/>
                        <a:t>2</a:t>
                      </a:r>
                      <a:r>
                        <a:rPr lang="en" sz="1100"/>
                        <a:t> - .999993x - .00000206278</a:t>
                      </a:r>
                    </a:p>
                  </a:txBody>
                  <a:tcPr marT="91425" marB="91425" marR="91425" marL="91425"/>
                </a:tc>
              </a:tr>
              <a:tr h="24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x &lt; -1.92033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-.96016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6" name="Shape 346"/>
          <p:cNvGraphicFramePr/>
          <p:nvPr/>
        </p:nvGraphicFramePr>
        <p:xfrm>
          <a:off x="847125" y="310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{ADCAC73A-8A7B-4B1D-9D21-EFBE8D87789D}</a:tableStyleId>
              </a:tblPr>
              <a:tblGrid>
                <a:gridCol w="3576475"/>
                <a:gridCol w="3752375"/>
              </a:tblGrid>
              <a:tr h="3186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f(x)</a:t>
                      </a: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x &gt; 1.920318603515625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0.9601593017578125</a:t>
                      </a:r>
                    </a:p>
                  </a:txBody>
                  <a:tcPr marT="91425" marB="91425" marR="91425" marL="91425"/>
                </a:tc>
              </a:tr>
              <a:tr h="292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 &lt; x &lt;= 1.920318603515625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-0.2603607177734375x</a:t>
                      </a:r>
                      <a:r>
                        <a:rPr baseline="30000" lang="en" sz="1200"/>
                        <a:t>2</a:t>
                      </a:r>
                      <a:r>
                        <a:rPr lang="en" sz="1200"/>
                        <a:t> +0.999969482421875x + 0</a:t>
                      </a:r>
                    </a:p>
                  </a:txBody>
                  <a:tcPr marT="91425" marB="91425" marR="91425" marL="91425"/>
                </a:tc>
              </a:tr>
              <a:tr h="292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-1.920318603515625 &lt; x &lt; 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0.2603607177734375x</a:t>
                      </a:r>
                      <a:r>
                        <a:rPr baseline="30000" lang="en" sz="1200"/>
                        <a:t>2</a:t>
                      </a:r>
                      <a:r>
                        <a:rPr lang="en" sz="1200"/>
                        <a:t> +0.999969482421875x - 0.</a:t>
                      </a:r>
                    </a:p>
                  </a:txBody>
                  <a:tcPr marT="91425" marB="91425" marR="91425" marL="91425"/>
                </a:tc>
              </a:tr>
              <a:tr h="292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x &lt; -1.920318603515625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-0.9601593017578125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475" y="1182812"/>
            <a:ext cx="2458290" cy="17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Honer Scheme &amp; Tanh(x) approximation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195025" y="4633725"/>
            <a:ext cx="62457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http://www.cut-the-knot.org/Curriculum/Calculus/HornerMethod.shtml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6" y="720950"/>
            <a:ext cx="5765900" cy="1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0" y="2514399"/>
            <a:ext cx="8826598" cy="188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Current Implementations</a:t>
            </a:r>
          </a:p>
        </p:txBody>
      </p:sp>
      <p:grpSp>
        <p:nvGrpSpPr>
          <p:cNvPr id="95" name="Shape 95"/>
          <p:cNvGrpSpPr/>
          <p:nvPr/>
        </p:nvGrpSpPr>
        <p:grpSpPr>
          <a:xfrm>
            <a:off x="172675" y="2158278"/>
            <a:ext cx="2382425" cy="2077221"/>
            <a:chOff x="374550" y="2177978"/>
            <a:chExt cx="2382425" cy="2077221"/>
          </a:xfrm>
        </p:grpSpPr>
        <p:pic>
          <p:nvPicPr>
            <p:cNvPr id="96" name="Shape 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550" y="2177978"/>
              <a:ext cx="2382425" cy="1682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Shape 97"/>
            <p:cNvSpPr txBox="1"/>
            <p:nvPr/>
          </p:nvSpPr>
          <p:spPr>
            <a:xfrm>
              <a:off x="374575" y="3894000"/>
              <a:ext cx="2382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IBM: TrueNorth ASCI</a:t>
              </a:r>
            </a:p>
          </p:txBody>
        </p:sp>
      </p:grpSp>
      <p:grpSp>
        <p:nvGrpSpPr>
          <p:cNvPr id="98" name="Shape 98"/>
          <p:cNvGrpSpPr/>
          <p:nvPr/>
        </p:nvGrpSpPr>
        <p:grpSpPr>
          <a:xfrm>
            <a:off x="6588887" y="2138574"/>
            <a:ext cx="2555112" cy="2116625"/>
            <a:chOff x="3407537" y="2138574"/>
            <a:chExt cx="2555112" cy="2116625"/>
          </a:xfrm>
        </p:grpSpPr>
        <p:pic>
          <p:nvPicPr>
            <p:cNvPr id="99" name="Shape 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07537" y="2138574"/>
              <a:ext cx="2350824" cy="1721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Shape 100"/>
            <p:cNvSpPr txBox="1"/>
            <p:nvPr/>
          </p:nvSpPr>
          <p:spPr>
            <a:xfrm>
              <a:off x="3407550" y="3894000"/>
              <a:ext cx="25551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IBM: Watson</a:t>
              </a:r>
            </a:p>
          </p:txBody>
        </p:sp>
      </p:grpSp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9217" y="2158275"/>
            <a:ext cx="3125557" cy="17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Honer Scheme &amp; Tanh(x) approximation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195025" y="4633725"/>
            <a:ext cx="62457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http://www.cut-the-knot.org/Curriculum/Calculus/HornerMethod.shtml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837" y="685875"/>
            <a:ext cx="5060325" cy="15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612" y="2412749"/>
            <a:ext cx="4976775" cy="19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COEFFS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537" y="1773625"/>
            <a:ext cx="15144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x="284425" y="913125"/>
            <a:ext cx="47742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Gives coefficient values of polynomial for Honer Scheme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Coefficients vary based on range and current degree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Numbers are fixed point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1 sign bit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3 integer bits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16 fractional bits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Possible Speedups</a:t>
            </a:r>
          </a:p>
          <a:p>
            <a:pPr indent="-304800" lvl="1" marL="914400" rtl="0">
              <a:spcBef>
                <a:spcPts val="0"/>
              </a:spcBef>
              <a:buSzPct val="100000"/>
              <a:buChar char="○"/>
            </a:pPr>
            <a:r>
              <a:rPr lang="en" sz="1200"/>
              <a:t>Simply output -0.9601593017578125 or 0.9601593017578125 when on edges</a:t>
            </a:r>
          </a:p>
          <a:p>
            <a:pPr indent="-304800" lvl="1" marL="914400" rtl="0">
              <a:spcBef>
                <a:spcPts val="0"/>
              </a:spcBef>
              <a:buSzPct val="100000"/>
              <a:buChar char="○"/>
            </a:pPr>
            <a:r>
              <a:rPr lang="en" sz="1200"/>
              <a:t>Would require control signal to turn off COEFFS and CNT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371" name="Shape 371"/>
          <p:cNvGraphicFramePr/>
          <p:nvPr/>
        </p:nvGraphicFramePr>
        <p:xfrm>
          <a:off x="683050" y="279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{ADCAC73A-8A7B-4B1D-9D21-EFBE8D87789D}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.</a:t>
                      </a: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111725" y="29825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1 - </a:t>
            </a:r>
            <a:r>
              <a:rPr i="1" lang="en"/>
              <a:t>X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235950" y="1031400"/>
            <a:ext cx="5770500" cy="4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Self explanatory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Takes an input, subtracts it from 1, and sends it out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Since we are using fixed point numbers, and have decided on 16 fractional bits (out of 20 bits), 1 is written as 00010000000000000000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Output &lt;= 00010000000000000000 - Input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550" y="1848525"/>
            <a:ext cx="2985174" cy="18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F51B5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199" y="320599"/>
            <a:ext cx="6411675" cy="466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Activator steps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5266325" y="3065475"/>
            <a:ext cx="75459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226075" y="1465800"/>
            <a:ext cx="2808000" cy="3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Initialize Threshold (bias)</a:t>
            </a:r>
          </a:p>
        </p:txBody>
      </p:sp>
      <p:sp>
        <p:nvSpPr>
          <p:cNvPr id="387" name="Shape 387"/>
          <p:cNvSpPr/>
          <p:nvPr/>
        </p:nvSpPr>
        <p:spPr>
          <a:xfrm>
            <a:off x="5714900" y="2102350"/>
            <a:ext cx="573900" cy="88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4750575" y="3169775"/>
            <a:ext cx="504900" cy="84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4229550" y="2102350"/>
            <a:ext cx="684900" cy="65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6683500" y="1399200"/>
            <a:ext cx="504900" cy="49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5749400" y="1707425"/>
            <a:ext cx="504900" cy="31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5749400" y="1465800"/>
            <a:ext cx="504900" cy="24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5693900" y="760750"/>
            <a:ext cx="930600" cy="44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5537375" y="3472100"/>
            <a:ext cx="461100" cy="31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6119600" y="3652100"/>
            <a:ext cx="504900" cy="49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350075" y="1824450"/>
            <a:ext cx="2645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    Accumulate forward inputs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 txBox="1"/>
          <p:nvPr/>
        </p:nvSpPr>
        <p:spPr>
          <a:xfrm>
            <a:off x="350875" y="2183100"/>
            <a:ext cx="2558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    Activate (Multiply)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56825" y="2551550"/>
            <a:ext cx="2558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    Update Threshold weight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/>
        </p:nvSpPr>
        <p:spPr>
          <a:xfrm>
            <a:off x="363550" y="2935300"/>
            <a:ext cx="2321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5.    Calculate tanh(x)</a:t>
            </a:r>
            <a:r>
              <a:rPr baseline="30000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 txBox="1"/>
          <p:nvPr/>
        </p:nvSpPr>
        <p:spPr>
          <a:xfrm>
            <a:off x="356350" y="3325900"/>
            <a:ext cx="2336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6.   Calculate Activator Error</a:t>
            </a:r>
          </a:p>
        </p:txBody>
      </p:sp>
      <p:cxnSp>
        <p:nvCxnSpPr>
          <p:cNvPr id="401" name="Shape 401"/>
          <p:cNvCxnSpPr/>
          <p:nvPr/>
        </p:nvCxnSpPr>
        <p:spPr>
          <a:xfrm flipH="1" rot="10800000">
            <a:off x="3669125" y="3217875"/>
            <a:ext cx="612600" cy="690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2" name="Shape 402"/>
          <p:cNvCxnSpPr/>
          <p:nvPr/>
        </p:nvCxnSpPr>
        <p:spPr>
          <a:xfrm flipH="1" rot="10800000">
            <a:off x="3574875" y="2380850"/>
            <a:ext cx="623700" cy="240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3" name="Shape 403"/>
          <p:cNvCxnSpPr/>
          <p:nvPr/>
        </p:nvCxnSpPr>
        <p:spPr>
          <a:xfrm flipH="1" rot="10800000">
            <a:off x="5311800" y="2383275"/>
            <a:ext cx="6900" cy="44430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4" name="Shape 404"/>
          <p:cNvCxnSpPr/>
          <p:nvPr/>
        </p:nvCxnSpPr>
        <p:spPr>
          <a:xfrm flipH="1" rot="10800000">
            <a:off x="5224300" y="981700"/>
            <a:ext cx="394800" cy="240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5" name="Shape 405"/>
          <p:cNvCxnSpPr/>
          <p:nvPr/>
        </p:nvCxnSpPr>
        <p:spPr>
          <a:xfrm flipH="1" rot="10800000">
            <a:off x="5924450" y="1168500"/>
            <a:ext cx="4500" cy="43380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6" name="Shape 406"/>
          <p:cNvCxnSpPr/>
          <p:nvPr/>
        </p:nvCxnSpPr>
        <p:spPr>
          <a:xfrm flipH="1">
            <a:off x="6374325" y="1205075"/>
            <a:ext cx="1200" cy="39720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7" name="Shape 407"/>
          <p:cNvCxnSpPr/>
          <p:nvPr/>
        </p:nvCxnSpPr>
        <p:spPr>
          <a:xfrm flipH="1" rot="10800000">
            <a:off x="5174725" y="2102350"/>
            <a:ext cx="394800" cy="240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8" name="Shape 408"/>
          <p:cNvCxnSpPr/>
          <p:nvPr/>
        </p:nvCxnSpPr>
        <p:spPr>
          <a:xfrm rot="10800000">
            <a:off x="6372050" y="2356150"/>
            <a:ext cx="0" cy="37260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9" name="Shape 409"/>
          <p:cNvCxnSpPr/>
          <p:nvPr/>
        </p:nvCxnSpPr>
        <p:spPr>
          <a:xfrm flipH="1">
            <a:off x="6802750" y="2827575"/>
            <a:ext cx="1200" cy="39720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0" name="Shape 410"/>
          <p:cNvCxnSpPr/>
          <p:nvPr/>
        </p:nvCxnSpPr>
        <p:spPr>
          <a:xfrm rot="10800000">
            <a:off x="5439500" y="3901700"/>
            <a:ext cx="431100" cy="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1" name="Shape 411"/>
          <p:cNvCxnSpPr/>
          <p:nvPr/>
        </p:nvCxnSpPr>
        <p:spPr>
          <a:xfrm flipH="1">
            <a:off x="6586800" y="2668275"/>
            <a:ext cx="1200" cy="39720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2" name="Shape 412"/>
          <p:cNvCxnSpPr/>
          <p:nvPr/>
        </p:nvCxnSpPr>
        <p:spPr>
          <a:xfrm rot="10800000">
            <a:off x="5870600" y="3041025"/>
            <a:ext cx="0" cy="372600"/>
          </a:xfrm>
          <a:prstGeom prst="straightConnector1">
            <a:avLst/>
          </a:prstGeom>
          <a:noFill/>
          <a:ln cap="flat" cmpd="sng" w="28575">
            <a:solidFill>
              <a:srgbClr val="536DFE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F51B5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1057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State Machine</a:t>
            </a:r>
          </a:p>
        </p:txBody>
      </p:sp>
      <p:sp>
        <p:nvSpPr>
          <p:cNvPr id="418" name="Shape 418"/>
          <p:cNvSpPr/>
          <p:nvPr/>
        </p:nvSpPr>
        <p:spPr>
          <a:xfrm>
            <a:off x="6125525" y="2599887"/>
            <a:ext cx="1662600" cy="7347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Forward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Activate</a:t>
            </a:r>
          </a:p>
        </p:txBody>
      </p:sp>
      <p:sp>
        <p:nvSpPr>
          <p:cNvPr id="419" name="Shape 419"/>
          <p:cNvSpPr/>
          <p:nvPr/>
        </p:nvSpPr>
        <p:spPr>
          <a:xfrm>
            <a:off x="4835850" y="1212775"/>
            <a:ext cx="1715400" cy="697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Accumulate</a:t>
            </a:r>
          </a:p>
        </p:txBody>
      </p:sp>
      <p:sp>
        <p:nvSpPr>
          <p:cNvPr id="420" name="Shape 420"/>
          <p:cNvSpPr/>
          <p:nvPr/>
        </p:nvSpPr>
        <p:spPr>
          <a:xfrm>
            <a:off x="3661350" y="3688950"/>
            <a:ext cx="1715400" cy="697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Threshold Update</a:t>
            </a:r>
          </a:p>
        </p:txBody>
      </p:sp>
      <p:sp>
        <p:nvSpPr>
          <p:cNvPr id="421" name="Shape 421"/>
          <p:cNvSpPr/>
          <p:nvPr/>
        </p:nvSpPr>
        <p:spPr>
          <a:xfrm>
            <a:off x="2454200" y="1212775"/>
            <a:ext cx="1715400" cy="697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Init</a:t>
            </a:r>
          </a:p>
        </p:txBody>
      </p:sp>
      <p:cxnSp>
        <p:nvCxnSpPr>
          <p:cNvPr id="422" name="Shape 422"/>
          <p:cNvCxnSpPr>
            <a:stCxn id="421" idx="6"/>
            <a:endCxn id="419" idx="2"/>
          </p:cNvCxnSpPr>
          <p:nvPr/>
        </p:nvCxnSpPr>
        <p:spPr>
          <a:xfrm>
            <a:off x="4169600" y="1561375"/>
            <a:ext cx="666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3" name="Shape 423"/>
          <p:cNvSpPr/>
          <p:nvPr/>
        </p:nvSpPr>
        <p:spPr>
          <a:xfrm>
            <a:off x="6194750" y="958853"/>
            <a:ext cx="202725" cy="430350"/>
          </a:xfrm>
          <a:custGeom>
            <a:pathLst>
              <a:path extrusionOk="0" h="17214" w="8109">
                <a:moveTo>
                  <a:pt x="0" y="12709"/>
                </a:moveTo>
                <a:cubicBezTo>
                  <a:pt x="901" y="10606"/>
                  <a:pt x="4054" y="-656"/>
                  <a:pt x="5406" y="94"/>
                </a:cubicBezTo>
                <a:cubicBezTo>
                  <a:pt x="6757" y="844"/>
                  <a:pt x="7658" y="14360"/>
                  <a:pt x="8109" y="172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24" name="Shape 424"/>
          <p:cNvSpPr/>
          <p:nvPr/>
        </p:nvSpPr>
        <p:spPr>
          <a:xfrm>
            <a:off x="1532920" y="3170350"/>
            <a:ext cx="255925" cy="309725"/>
          </a:xfrm>
          <a:custGeom>
            <a:pathLst>
              <a:path extrusionOk="0" h="12389" w="10237">
                <a:moveTo>
                  <a:pt x="10237" y="3604"/>
                </a:moveTo>
                <a:cubicBezTo>
                  <a:pt x="8735" y="5055"/>
                  <a:pt x="2928" y="12914"/>
                  <a:pt x="1226" y="12314"/>
                </a:cubicBezTo>
                <a:cubicBezTo>
                  <a:pt x="-476" y="11713"/>
                  <a:pt x="225" y="2052"/>
                  <a:pt x="25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25" name="Shape 425"/>
          <p:cNvSpPr/>
          <p:nvPr/>
        </p:nvSpPr>
        <p:spPr>
          <a:xfrm>
            <a:off x="7418025" y="2352828"/>
            <a:ext cx="285325" cy="437850"/>
          </a:xfrm>
          <a:custGeom>
            <a:pathLst>
              <a:path extrusionOk="0" h="17514" w="11413">
                <a:moveTo>
                  <a:pt x="0" y="13009"/>
                </a:moveTo>
                <a:cubicBezTo>
                  <a:pt x="1601" y="10856"/>
                  <a:pt x="7708" y="-656"/>
                  <a:pt x="9611" y="94"/>
                </a:cubicBezTo>
                <a:cubicBezTo>
                  <a:pt x="11513" y="844"/>
                  <a:pt x="11112" y="14610"/>
                  <a:pt x="11413" y="175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426" name="Shape 426"/>
          <p:cNvCxnSpPr>
            <a:stCxn id="427" idx="0"/>
            <a:endCxn id="421" idx="3"/>
          </p:cNvCxnSpPr>
          <p:nvPr/>
        </p:nvCxnSpPr>
        <p:spPr>
          <a:xfrm flipH="1" rot="10800000">
            <a:off x="2220775" y="1807737"/>
            <a:ext cx="484500" cy="81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8" name="Shape 428"/>
          <p:cNvCxnSpPr>
            <a:stCxn id="419" idx="5"/>
            <a:endCxn id="418" idx="0"/>
          </p:cNvCxnSpPr>
          <p:nvPr/>
        </p:nvCxnSpPr>
        <p:spPr>
          <a:xfrm>
            <a:off x="6300035" y="1807872"/>
            <a:ext cx="656700" cy="79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9" name="Shape 429"/>
          <p:cNvCxnSpPr>
            <a:stCxn id="418" idx="4"/>
            <a:endCxn id="420" idx="7"/>
          </p:cNvCxnSpPr>
          <p:nvPr/>
        </p:nvCxnSpPr>
        <p:spPr>
          <a:xfrm flipH="1">
            <a:off x="5125625" y="3334587"/>
            <a:ext cx="1831200" cy="45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0" name="Shape 430"/>
          <p:cNvCxnSpPr>
            <a:stCxn id="420" idx="1"/>
            <a:endCxn id="427" idx="4"/>
          </p:cNvCxnSpPr>
          <p:nvPr/>
        </p:nvCxnSpPr>
        <p:spPr>
          <a:xfrm rot="10800000">
            <a:off x="2220864" y="3315852"/>
            <a:ext cx="1691700" cy="47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7" name="Shape 427"/>
          <p:cNvSpPr/>
          <p:nvPr/>
        </p:nvSpPr>
        <p:spPr>
          <a:xfrm>
            <a:off x="1363075" y="2618637"/>
            <a:ext cx="1715400" cy="697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Back Prop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849625" y="1909975"/>
            <a:ext cx="1516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All acknowledge 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6551250" y="1739575"/>
            <a:ext cx="10122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En_m = 1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F51B5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05750" y="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High Level Diagram (Lazy)</a:t>
            </a:r>
          </a:p>
        </p:txBody>
      </p:sp>
      <p:sp>
        <p:nvSpPr>
          <p:cNvPr id="438" name="Shape 438"/>
          <p:cNvSpPr/>
          <p:nvPr/>
        </p:nvSpPr>
        <p:spPr>
          <a:xfrm>
            <a:off x="6109950" y="2596250"/>
            <a:ext cx="1879200" cy="7347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Forward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Activate</a:t>
            </a:r>
          </a:p>
        </p:txBody>
      </p:sp>
      <p:sp>
        <p:nvSpPr>
          <p:cNvPr id="439" name="Shape 439"/>
          <p:cNvSpPr/>
          <p:nvPr/>
        </p:nvSpPr>
        <p:spPr>
          <a:xfrm>
            <a:off x="4835850" y="1212775"/>
            <a:ext cx="1879200" cy="697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9F9F9"/>
              </a:solidFill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3644925" y="3673950"/>
            <a:ext cx="1879200" cy="697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Threshold Update</a:t>
            </a:r>
          </a:p>
        </p:txBody>
      </p:sp>
      <p:cxnSp>
        <p:nvCxnSpPr>
          <p:cNvPr id="441" name="Shape 441"/>
          <p:cNvCxnSpPr>
            <a:stCxn id="440" idx="1"/>
            <a:endCxn id="442" idx="4"/>
          </p:cNvCxnSpPr>
          <p:nvPr/>
        </p:nvCxnSpPr>
        <p:spPr>
          <a:xfrm rot="10800000">
            <a:off x="2295927" y="3293352"/>
            <a:ext cx="1624200" cy="48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3" name="Shape 443"/>
          <p:cNvCxnSpPr>
            <a:stCxn id="438" idx="4"/>
            <a:endCxn id="440" idx="7"/>
          </p:cNvCxnSpPr>
          <p:nvPr/>
        </p:nvCxnSpPr>
        <p:spPr>
          <a:xfrm flipH="1">
            <a:off x="5248950" y="3330950"/>
            <a:ext cx="1800600" cy="44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4" name="Shape 444"/>
          <p:cNvSpPr/>
          <p:nvPr/>
        </p:nvSpPr>
        <p:spPr>
          <a:xfrm>
            <a:off x="2388875" y="1212775"/>
            <a:ext cx="1879200" cy="697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</p:txBody>
      </p:sp>
      <p:cxnSp>
        <p:nvCxnSpPr>
          <p:cNvPr id="445" name="Shape 445"/>
          <p:cNvCxnSpPr>
            <a:stCxn id="439" idx="5"/>
            <a:endCxn id="438" idx="0"/>
          </p:cNvCxnSpPr>
          <p:nvPr/>
        </p:nvCxnSpPr>
        <p:spPr>
          <a:xfrm>
            <a:off x="6439847" y="1807872"/>
            <a:ext cx="609600" cy="78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6" name="Shape 446"/>
          <p:cNvCxnSpPr>
            <a:stCxn id="442" idx="0"/>
            <a:endCxn id="444" idx="3"/>
          </p:cNvCxnSpPr>
          <p:nvPr/>
        </p:nvCxnSpPr>
        <p:spPr>
          <a:xfrm flipH="1" rot="10800000">
            <a:off x="2296000" y="1807850"/>
            <a:ext cx="368100" cy="78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7" name="Shape 447"/>
          <p:cNvCxnSpPr>
            <a:stCxn id="444" idx="6"/>
            <a:endCxn id="439" idx="2"/>
          </p:cNvCxnSpPr>
          <p:nvPr/>
        </p:nvCxnSpPr>
        <p:spPr>
          <a:xfrm>
            <a:off x="4268075" y="1561375"/>
            <a:ext cx="56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8" name="Shape 448"/>
          <p:cNvSpPr txBox="1"/>
          <p:nvPr/>
        </p:nvSpPr>
        <p:spPr>
          <a:xfrm>
            <a:off x="6551250" y="1739575"/>
            <a:ext cx="10122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En_m = 1</a:t>
            </a:r>
          </a:p>
        </p:txBody>
      </p:sp>
      <p:sp>
        <p:nvSpPr>
          <p:cNvPr id="449" name="Shape 449"/>
          <p:cNvSpPr/>
          <p:nvPr/>
        </p:nvSpPr>
        <p:spPr>
          <a:xfrm>
            <a:off x="6194750" y="958853"/>
            <a:ext cx="202725" cy="430350"/>
          </a:xfrm>
          <a:custGeom>
            <a:pathLst>
              <a:path extrusionOk="0" h="17214" w="8109">
                <a:moveTo>
                  <a:pt x="0" y="12709"/>
                </a:moveTo>
                <a:cubicBezTo>
                  <a:pt x="901" y="10606"/>
                  <a:pt x="4054" y="-656"/>
                  <a:pt x="5406" y="94"/>
                </a:cubicBezTo>
                <a:cubicBezTo>
                  <a:pt x="6757" y="844"/>
                  <a:pt x="7658" y="14360"/>
                  <a:pt x="8109" y="172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50" name="Shape 450"/>
          <p:cNvSpPr/>
          <p:nvPr/>
        </p:nvSpPr>
        <p:spPr>
          <a:xfrm>
            <a:off x="7373637" y="2235353"/>
            <a:ext cx="285325" cy="437850"/>
          </a:xfrm>
          <a:custGeom>
            <a:pathLst>
              <a:path extrusionOk="0" h="17514" w="11413">
                <a:moveTo>
                  <a:pt x="0" y="13009"/>
                </a:moveTo>
                <a:cubicBezTo>
                  <a:pt x="1601" y="10856"/>
                  <a:pt x="7708" y="-656"/>
                  <a:pt x="9611" y="94"/>
                </a:cubicBezTo>
                <a:cubicBezTo>
                  <a:pt x="11513" y="844"/>
                  <a:pt x="11112" y="14610"/>
                  <a:pt x="11413" y="175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51" name="Shape 451"/>
          <p:cNvSpPr txBox="1"/>
          <p:nvPr/>
        </p:nvSpPr>
        <p:spPr>
          <a:xfrm>
            <a:off x="849625" y="1909975"/>
            <a:ext cx="1516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All acknowledge </a:t>
            </a:r>
          </a:p>
        </p:txBody>
      </p:sp>
      <p:sp>
        <p:nvSpPr>
          <p:cNvPr id="442" name="Shape 442"/>
          <p:cNvSpPr/>
          <p:nvPr/>
        </p:nvSpPr>
        <p:spPr>
          <a:xfrm>
            <a:off x="1356400" y="2596250"/>
            <a:ext cx="1879200" cy="697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Back Prop</a:t>
            </a:r>
          </a:p>
        </p:txBody>
      </p:sp>
      <p:sp>
        <p:nvSpPr>
          <p:cNvPr id="452" name="Shape 452"/>
          <p:cNvSpPr/>
          <p:nvPr/>
        </p:nvSpPr>
        <p:spPr>
          <a:xfrm>
            <a:off x="1643820" y="3071175"/>
            <a:ext cx="255925" cy="309725"/>
          </a:xfrm>
          <a:custGeom>
            <a:pathLst>
              <a:path extrusionOk="0" h="12389" w="10237">
                <a:moveTo>
                  <a:pt x="10237" y="3604"/>
                </a:moveTo>
                <a:cubicBezTo>
                  <a:pt x="8735" y="5055"/>
                  <a:pt x="2928" y="12914"/>
                  <a:pt x="1226" y="12314"/>
                </a:cubicBezTo>
                <a:cubicBezTo>
                  <a:pt x="-476" y="11713"/>
                  <a:pt x="225" y="2052"/>
                  <a:pt x="25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53" name="Shape 453"/>
          <p:cNvSpPr txBox="1"/>
          <p:nvPr/>
        </p:nvSpPr>
        <p:spPr>
          <a:xfrm>
            <a:off x="2483975" y="1339375"/>
            <a:ext cx="1715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ACC_F</a:t>
            </a:r>
            <a:r>
              <a:rPr lang="en" sz="1000">
                <a:solidFill>
                  <a:srgbClr val="F9F9F9"/>
                </a:solidFill>
              </a:rPr>
              <a:t> </a:t>
            </a:r>
            <a:r>
              <a:rPr lang="en">
                <a:solidFill>
                  <a:srgbClr val="F9F9F9"/>
                </a:solidFill>
              </a:rPr>
              <a:t>&lt;-</a:t>
            </a:r>
            <a:r>
              <a:rPr lang="en" sz="1000">
                <a:solidFill>
                  <a:srgbClr val="F9F9F9"/>
                </a:solidFill>
              </a:rPr>
              <a:t> </a:t>
            </a:r>
            <a:r>
              <a:rPr lang="en">
                <a:solidFill>
                  <a:srgbClr val="F9F9F9"/>
                </a:solidFill>
              </a:rPr>
              <a:t>ACC_T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/>
        </p:nvSpPr>
        <p:spPr>
          <a:xfrm>
            <a:off x="4788300" y="1373275"/>
            <a:ext cx="19743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ACC_F</a:t>
            </a:r>
            <a:r>
              <a:rPr lang="en" sz="1000">
                <a:solidFill>
                  <a:srgbClr val="F9F9F9"/>
                </a:solidFill>
              </a:rPr>
              <a:t> </a:t>
            </a:r>
            <a:r>
              <a:rPr lang="en">
                <a:solidFill>
                  <a:srgbClr val="F9F9F9"/>
                </a:solidFill>
              </a:rPr>
              <a:t>&lt;- ACC_F</a:t>
            </a:r>
            <a:r>
              <a:rPr lang="en" sz="1000">
                <a:solidFill>
                  <a:srgbClr val="F9F9F9"/>
                </a:solidFill>
              </a:rPr>
              <a:t> </a:t>
            </a:r>
            <a:r>
              <a:rPr lang="en">
                <a:solidFill>
                  <a:srgbClr val="F9F9F9"/>
                </a:solidFill>
              </a:rPr>
              <a:t>+</a:t>
            </a:r>
            <a:r>
              <a:rPr lang="en" sz="1000">
                <a:solidFill>
                  <a:srgbClr val="F9F9F9"/>
                </a:solidFill>
              </a:rPr>
              <a:t> </a:t>
            </a:r>
            <a:r>
              <a:rPr lang="en">
                <a:solidFill>
                  <a:srgbClr val="F9F9F9"/>
                </a:solidFill>
              </a:rPr>
              <a:t>X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F51B5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Forward Active &amp; Threshold Update &amp; Back Prop</a:t>
            </a:r>
          </a:p>
        </p:txBody>
      </p:sp>
      <p:sp>
        <p:nvSpPr>
          <p:cNvPr id="460" name="Shape 460"/>
          <p:cNvSpPr/>
          <p:nvPr/>
        </p:nvSpPr>
        <p:spPr>
          <a:xfrm>
            <a:off x="1054350" y="1238450"/>
            <a:ext cx="2352000" cy="652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9F9F9"/>
                </a:solidFill>
              </a:rPr>
              <a:t>MULT &lt;- ACC_F &amp; ADD;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9F9F9"/>
                </a:solidFill>
              </a:rPr>
              <a:t>CNT &lt;- CNT + 1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9F9F9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1059500" y="2048250"/>
            <a:ext cx="2352000" cy="652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9F9F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9F9F9"/>
                </a:solidFill>
              </a:rPr>
              <a:t>ADD &lt;-  MULT + COEFF</a:t>
            </a:r>
          </a:p>
        </p:txBody>
      </p:sp>
      <p:sp>
        <p:nvSpPr>
          <p:cNvPr id="462" name="Shape 462"/>
          <p:cNvSpPr/>
          <p:nvPr/>
        </p:nvSpPr>
        <p:spPr>
          <a:xfrm>
            <a:off x="1059500" y="2950375"/>
            <a:ext cx="2352000" cy="652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9F9F9"/>
                </a:solidFill>
              </a:rPr>
              <a:t>ADD &lt;- MULT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9F9F9"/>
                </a:solidFill>
              </a:rPr>
              <a:t>ACC_F &lt;- ACC_T</a:t>
            </a:r>
          </a:p>
        </p:txBody>
      </p:sp>
      <p:cxnSp>
        <p:nvCxnSpPr>
          <p:cNvPr id="463" name="Shape 463"/>
          <p:cNvCxnSpPr>
            <a:stCxn id="460" idx="3"/>
            <a:endCxn id="461" idx="1"/>
          </p:cNvCxnSpPr>
          <p:nvPr/>
        </p:nvCxnSpPr>
        <p:spPr>
          <a:xfrm>
            <a:off x="1398792" y="1795137"/>
            <a:ext cx="5100" cy="34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4" name="Shape 464"/>
          <p:cNvCxnSpPr>
            <a:stCxn id="461" idx="7"/>
            <a:endCxn id="460" idx="5"/>
          </p:cNvCxnSpPr>
          <p:nvPr/>
        </p:nvCxnSpPr>
        <p:spPr>
          <a:xfrm rot="10800000">
            <a:off x="3061957" y="1795162"/>
            <a:ext cx="5100" cy="34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5" name="Shape 465"/>
          <p:cNvCxnSpPr>
            <a:stCxn id="461" idx="4"/>
            <a:endCxn id="462" idx="0"/>
          </p:cNvCxnSpPr>
          <p:nvPr/>
        </p:nvCxnSpPr>
        <p:spPr>
          <a:xfrm>
            <a:off x="2235500" y="2700450"/>
            <a:ext cx="0" cy="24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6" name="Shape 466"/>
          <p:cNvSpPr txBox="1"/>
          <p:nvPr/>
        </p:nvSpPr>
        <p:spPr>
          <a:xfrm>
            <a:off x="3061950" y="1847775"/>
            <a:ext cx="8397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 != 0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1203325" y="2624100"/>
            <a:ext cx="839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 = 1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3317225" y="3510275"/>
            <a:ext cx="652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9" name="Shape 469"/>
          <p:cNvCxnSpPr>
            <a:stCxn id="462" idx="4"/>
          </p:cNvCxnSpPr>
          <p:nvPr/>
        </p:nvCxnSpPr>
        <p:spPr>
          <a:xfrm>
            <a:off x="2235500" y="3602575"/>
            <a:ext cx="4500" cy="36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0" name="Shape 470"/>
          <p:cNvSpPr txBox="1"/>
          <p:nvPr/>
        </p:nvSpPr>
        <p:spPr>
          <a:xfrm>
            <a:off x="2214825" y="3691175"/>
            <a:ext cx="1342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Backward = 1</a:t>
            </a:r>
          </a:p>
        </p:txBody>
      </p:sp>
      <p:cxnSp>
        <p:nvCxnSpPr>
          <p:cNvPr id="471" name="Shape 471"/>
          <p:cNvCxnSpPr/>
          <p:nvPr/>
        </p:nvCxnSpPr>
        <p:spPr>
          <a:xfrm flipH="1">
            <a:off x="3901225" y="658250"/>
            <a:ext cx="300" cy="448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2" name="Shape 472"/>
          <p:cNvSpPr/>
          <p:nvPr/>
        </p:nvSpPr>
        <p:spPr>
          <a:xfrm>
            <a:off x="5637525" y="1218175"/>
            <a:ext cx="2352000" cy="652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9F9F9"/>
                </a:solidFill>
              </a:rPr>
              <a:t>MULT &lt;- ADD &amp; ADD </a:t>
            </a:r>
          </a:p>
        </p:txBody>
      </p:sp>
      <p:sp>
        <p:nvSpPr>
          <p:cNvPr id="473" name="Shape 473"/>
          <p:cNvSpPr/>
          <p:nvPr/>
        </p:nvSpPr>
        <p:spPr>
          <a:xfrm>
            <a:off x="5632050" y="2136587"/>
            <a:ext cx="2352000" cy="652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9F9F9"/>
                </a:solidFill>
              </a:rPr>
              <a:t>ACC_F &lt;- 1-x (MULT)</a:t>
            </a:r>
          </a:p>
        </p:txBody>
      </p:sp>
      <p:sp>
        <p:nvSpPr>
          <p:cNvPr id="474" name="Shape 474"/>
          <p:cNvSpPr/>
          <p:nvPr/>
        </p:nvSpPr>
        <p:spPr>
          <a:xfrm>
            <a:off x="5637525" y="3055025"/>
            <a:ext cx="2352000" cy="652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9F9F9"/>
                </a:solidFill>
              </a:rPr>
              <a:t>MULT &lt;- ACC_F &amp; ACC_B </a:t>
            </a:r>
          </a:p>
        </p:txBody>
      </p:sp>
      <p:cxnSp>
        <p:nvCxnSpPr>
          <p:cNvPr id="475" name="Shape 475"/>
          <p:cNvCxnSpPr>
            <a:stCxn id="472" idx="4"/>
            <a:endCxn id="473" idx="0"/>
          </p:cNvCxnSpPr>
          <p:nvPr/>
        </p:nvCxnSpPr>
        <p:spPr>
          <a:xfrm flipH="1">
            <a:off x="6808125" y="1870375"/>
            <a:ext cx="5400" cy="26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6" name="Shape 476"/>
          <p:cNvCxnSpPr>
            <a:stCxn id="473" idx="4"/>
            <a:endCxn id="474" idx="0"/>
          </p:cNvCxnSpPr>
          <p:nvPr/>
        </p:nvCxnSpPr>
        <p:spPr>
          <a:xfrm>
            <a:off x="6808050" y="2788787"/>
            <a:ext cx="5400" cy="26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7" name="Shape 477"/>
          <p:cNvSpPr/>
          <p:nvPr/>
        </p:nvSpPr>
        <p:spPr>
          <a:xfrm>
            <a:off x="7468500" y="2788788"/>
            <a:ext cx="457375" cy="512350"/>
          </a:xfrm>
          <a:custGeom>
            <a:pathLst>
              <a:path extrusionOk="0" h="20494" w="18295">
                <a:moveTo>
                  <a:pt x="0" y="15696"/>
                </a:moveTo>
                <a:cubicBezTo>
                  <a:pt x="2349" y="13096"/>
                  <a:pt x="11046" y="-699"/>
                  <a:pt x="14096" y="100"/>
                </a:cubicBezTo>
                <a:cubicBezTo>
                  <a:pt x="17145" y="899"/>
                  <a:pt x="17595" y="17095"/>
                  <a:pt x="18295" y="2049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78" name="Shape 478"/>
          <p:cNvSpPr txBox="1"/>
          <p:nvPr/>
        </p:nvSpPr>
        <p:spPr>
          <a:xfrm>
            <a:off x="7161087" y="4638600"/>
            <a:ext cx="1072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ACK</a:t>
            </a:r>
          </a:p>
        </p:txBody>
      </p:sp>
      <p:cxnSp>
        <p:nvCxnSpPr>
          <p:cNvPr id="479" name="Shape 479"/>
          <p:cNvCxnSpPr/>
          <p:nvPr/>
        </p:nvCxnSpPr>
        <p:spPr>
          <a:xfrm flipH="1">
            <a:off x="5285250" y="659900"/>
            <a:ext cx="8400" cy="4483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0" name="Shape 480"/>
          <p:cNvCxnSpPr>
            <a:endCxn id="460" idx="0"/>
          </p:cNvCxnSpPr>
          <p:nvPr/>
        </p:nvCxnSpPr>
        <p:spPr>
          <a:xfrm flipH="1">
            <a:off x="2230350" y="968450"/>
            <a:ext cx="600" cy="27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1" name="Shape 481"/>
          <p:cNvCxnSpPr>
            <a:endCxn id="472" idx="0"/>
          </p:cNvCxnSpPr>
          <p:nvPr/>
        </p:nvCxnSpPr>
        <p:spPr>
          <a:xfrm>
            <a:off x="6802425" y="993175"/>
            <a:ext cx="11100" cy="22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2" name="Shape 482"/>
          <p:cNvSpPr txBox="1"/>
          <p:nvPr/>
        </p:nvSpPr>
        <p:spPr>
          <a:xfrm>
            <a:off x="1121125" y="640612"/>
            <a:ext cx="24594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Forward Activation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5533350" y="683875"/>
            <a:ext cx="2549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F’(x)</a:t>
            </a:r>
          </a:p>
        </p:txBody>
      </p:sp>
      <p:sp>
        <p:nvSpPr>
          <p:cNvPr id="484" name="Shape 484"/>
          <p:cNvSpPr/>
          <p:nvPr/>
        </p:nvSpPr>
        <p:spPr>
          <a:xfrm>
            <a:off x="2874162" y="2727263"/>
            <a:ext cx="322400" cy="444875"/>
          </a:xfrm>
          <a:custGeom>
            <a:pathLst>
              <a:path extrusionOk="0" h="17795" w="12896">
                <a:moveTo>
                  <a:pt x="0" y="12996"/>
                </a:moveTo>
                <a:cubicBezTo>
                  <a:pt x="1549" y="10846"/>
                  <a:pt x="7147" y="-699"/>
                  <a:pt x="9297" y="100"/>
                </a:cubicBezTo>
                <a:cubicBezTo>
                  <a:pt x="11446" y="899"/>
                  <a:pt x="12296" y="14845"/>
                  <a:pt x="12896" y="17795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485" name="Shape 485"/>
          <p:cNvCxnSpPr>
            <a:stCxn id="474" idx="4"/>
            <a:endCxn id="486" idx="0"/>
          </p:cNvCxnSpPr>
          <p:nvPr/>
        </p:nvCxnSpPr>
        <p:spPr>
          <a:xfrm flipH="1">
            <a:off x="6808125" y="3707225"/>
            <a:ext cx="5400" cy="26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7" name="Shape 487"/>
          <p:cNvCxnSpPr>
            <a:stCxn id="486" idx="4"/>
          </p:cNvCxnSpPr>
          <p:nvPr/>
        </p:nvCxnSpPr>
        <p:spPr>
          <a:xfrm>
            <a:off x="6807975" y="4625650"/>
            <a:ext cx="23400" cy="43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8" name="Shape 488"/>
          <p:cNvSpPr txBox="1"/>
          <p:nvPr/>
        </p:nvSpPr>
        <p:spPr>
          <a:xfrm>
            <a:off x="5361575" y="3615887"/>
            <a:ext cx="17130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MULT_END = 1</a:t>
            </a:r>
          </a:p>
        </p:txBody>
      </p:sp>
      <p:sp>
        <p:nvSpPr>
          <p:cNvPr id="489" name="Shape 489"/>
          <p:cNvSpPr/>
          <p:nvPr/>
        </p:nvSpPr>
        <p:spPr>
          <a:xfrm>
            <a:off x="7468512" y="3713688"/>
            <a:ext cx="457375" cy="512350"/>
          </a:xfrm>
          <a:custGeom>
            <a:pathLst>
              <a:path extrusionOk="0" h="20494" w="18295">
                <a:moveTo>
                  <a:pt x="0" y="15696"/>
                </a:moveTo>
                <a:cubicBezTo>
                  <a:pt x="2349" y="13096"/>
                  <a:pt x="11046" y="-699"/>
                  <a:pt x="14096" y="100"/>
                </a:cubicBezTo>
                <a:cubicBezTo>
                  <a:pt x="17145" y="899"/>
                  <a:pt x="17595" y="17095"/>
                  <a:pt x="18295" y="2049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86" name="Shape 486"/>
          <p:cNvSpPr/>
          <p:nvPr/>
        </p:nvSpPr>
        <p:spPr>
          <a:xfrm>
            <a:off x="5631975" y="3973450"/>
            <a:ext cx="2352000" cy="652200"/>
          </a:xfrm>
          <a:prstGeom prst="flowChartConnector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9F9F9"/>
                </a:solidFill>
              </a:rPr>
              <a:t>MULT WAIT</a:t>
            </a:r>
          </a:p>
        </p:txBody>
      </p:sp>
      <p:cxnSp>
        <p:nvCxnSpPr>
          <p:cNvPr id="490" name="Shape 490"/>
          <p:cNvCxnSpPr/>
          <p:nvPr/>
        </p:nvCxnSpPr>
        <p:spPr>
          <a:xfrm flipH="1">
            <a:off x="8333250" y="659900"/>
            <a:ext cx="8400" cy="4483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1" name="Shape 491"/>
          <p:cNvCxnSpPr/>
          <p:nvPr/>
        </p:nvCxnSpPr>
        <p:spPr>
          <a:xfrm flipH="1">
            <a:off x="777025" y="658250"/>
            <a:ext cx="300" cy="448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74EA7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Neuron</a:t>
            </a: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397877"/>
            <a:ext cx="4472250" cy="2641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x="5372700" y="2396550"/>
            <a:ext cx="883200" cy="3504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FFC10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West L</a:t>
            </a:r>
          </a:p>
        </p:txBody>
      </p:sp>
      <p:sp>
        <p:nvSpPr>
          <p:cNvPr id="499" name="Shape 499"/>
          <p:cNvSpPr/>
          <p:nvPr/>
        </p:nvSpPr>
        <p:spPr>
          <a:xfrm rot="-5400000">
            <a:off x="6448625" y="1697975"/>
            <a:ext cx="883200" cy="3504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FFC10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North L</a:t>
            </a:r>
          </a:p>
        </p:txBody>
      </p:sp>
      <p:sp>
        <p:nvSpPr>
          <p:cNvPr id="500" name="Shape 500"/>
          <p:cNvSpPr/>
          <p:nvPr/>
        </p:nvSpPr>
        <p:spPr>
          <a:xfrm>
            <a:off x="7533975" y="2851500"/>
            <a:ext cx="883200" cy="350400"/>
          </a:xfrm>
          <a:prstGeom prst="rect">
            <a:avLst/>
          </a:prstGeom>
          <a:solidFill>
            <a:srgbClr val="FFC107"/>
          </a:solidFill>
          <a:ln cap="flat" cmpd="sng" w="9525">
            <a:solidFill>
              <a:srgbClr val="FFC10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East L</a:t>
            </a:r>
          </a:p>
        </p:txBody>
      </p:sp>
      <p:sp>
        <p:nvSpPr>
          <p:cNvPr id="501" name="Shape 501"/>
          <p:cNvSpPr/>
          <p:nvPr/>
        </p:nvSpPr>
        <p:spPr>
          <a:xfrm>
            <a:off x="6610475" y="2596300"/>
            <a:ext cx="559500" cy="5595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rgbClr val="00968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 txBox="1"/>
          <p:nvPr/>
        </p:nvSpPr>
        <p:spPr>
          <a:xfrm>
            <a:off x="6610475" y="2700850"/>
            <a:ext cx="6405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</a:t>
            </a:r>
          </a:p>
        </p:txBody>
      </p:sp>
      <p:sp>
        <p:nvSpPr>
          <p:cNvPr id="503" name="Shape 503"/>
          <p:cNvSpPr/>
          <p:nvPr/>
        </p:nvSpPr>
        <p:spPr>
          <a:xfrm>
            <a:off x="6208600" y="2851500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208600" y="2986200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 rot="-5400000">
            <a:off x="6681450" y="34373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/>
        </p:nvSpPr>
        <p:spPr>
          <a:xfrm rot="-5400000">
            <a:off x="6849725" y="34373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/>
        </p:nvSpPr>
        <p:spPr>
          <a:xfrm rot="-5400000">
            <a:off x="7018000" y="34373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7533975" y="2396550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7533975" y="25648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0" name="Shape 510"/>
          <p:cNvCxnSpPr>
            <a:stCxn id="501" idx="0"/>
            <a:endCxn id="499" idx="1"/>
          </p:cNvCxnSpPr>
          <p:nvPr/>
        </p:nvCxnSpPr>
        <p:spPr>
          <a:xfrm rot="10800000">
            <a:off x="6890225" y="2314900"/>
            <a:ext cx="0" cy="281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1" name="Shape 511"/>
          <p:cNvCxnSpPr/>
          <p:nvPr/>
        </p:nvCxnSpPr>
        <p:spPr>
          <a:xfrm rot="10800000">
            <a:off x="6253787" y="2405412"/>
            <a:ext cx="1272900" cy="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2" name="Shape 512"/>
          <p:cNvCxnSpPr>
            <a:stCxn id="504" idx="6"/>
            <a:endCxn id="500" idx="1"/>
          </p:cNvCxnSpPr>
          <p:nvPr/>
        </p:nvCxnSpPr>
        <p:spPr>
          <a:xfrm>
            <a:off x="6289600" y="3026700"/>
            <a:ext cx="124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3" name="Shape 513"/>
          <p:cNvCxnSpPr>
            <a:stCxn id="503" idx="6"/>
            <a:endCxn id="502" idx="1"/>
          </p:cNvCxnSpPr>
          <p:nvPr/>
        </p:nvCxnSpPr>
        <p:spPr>
          <a:xfrm flipH="1" rot="10800000">
            <a:off x="6289600" y="2876100"/>
            <a:ext cx="321000" cy="15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4" name="Shape 514"/>
          <p:cNvCxnSpPr>
            <a:stCxn id="505" idx="6"/>
          </p:cNvCxnSpPr>
          <p:nvPr/>
        </p:nvCxnSpPr>
        <p:spPr>
          <a:xfrm rot="10800000">
            <a:off x="6262650" y="2716725"/>
            <a:ext cx="459300" cy="720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5" name="Shape 515"/>
          <p:cNvCxnSpPr>
            <a:stCxn id="506" idx="6"/>
            <a:endCxn id="501" idx="4"/>
          </p:cNvCxnSpPr>
          <p:nvPr/>
        </p:nvCxnSpPr>
        <p:spPr>
          <a:xfrm rot="10800000">
            <a:off x="6890225" y="3155925"/>
            <a:ext cx="0" cy="281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6" name="Shape 516"/>
          <p:cNvCxnSpPr>
            <a:stCxn id="507" idx="6"/>
          </p:cNvCxnSpPr>
          <p:nvPr/>
        </p:nvCxnSpPr>
        <p:spPr>
          <a:xfrm flipH="1" rot="10800000">
            <a:off x="7058500" y="3170625"/>
            <a:ext cx="480300" cy="266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7" name="Shape 517"/>
          <p:cNvCxnSpPr>
            <a:stCxn id="509" idx="2"/>
          </p:cNvCxnSpPr>
          <p:nvPr/>
        </p:nvCxnSpPr>
        <p:spPr>
          <a:xfrm flipH="1">
            <a:off x="7138875" y="2605325"/>
            <a:ext cx="395100" cy="178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8" name="Shape 518"/>
          <p:cNvSpPr txBox="1"/>
          <p:nvPr/>
        </p:nvSpPr>
        <p:spPr>
          <a:xfrm>
            <a:off x="6268025" y="3518325"/>
            <a:ext cx="12444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South Ports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5372700" y="2645825"/>
            <a:ext cx="782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West Ports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7622275" y="2175850"/>
            <a:ext cx="640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East Ports</a:t>
            </a:r>
          </a:p>
        </p:txBody>
      </p:sp>
      <p:sp>
        <p:nvSpPr>
          <p:cNvPr id="521" name="Shape 521"/>
          <p:cNvSpPr/>
          <p:nvPr/>
        </p:nvSpPr>
        <p:spPr>
          <a:xfrm>
            <a:off x="5322875" y="23691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5322875" y="24872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5322875" y="26053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5322875" y="27031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8373950" y="28191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8373950" y="29372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8373950" y="30553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8373950" y="315322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 rot="5400000">
            <a:off x="7016750" y="13928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 rot="5400000">
            <a:off x="6898650" y="13928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 rot="5400000">
            <a:off x="6780550" y="13928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 rot="5400000">
            <a:off x="6682700" y="1392875"/>
            <a:ext cx="81000" cy="8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74EA7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158700" y="5350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Corner Neuron &amp; Output Neuron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56000" y="674900"/>
            <a:ext cx="3002699" cy="20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Omitted East or North Link</a:t>
            </a:r>
          </a:p>
        </p:txBody>
      </p:sp>
      <p:grpSp>
        <p:nvGrpSpPr>
          <p:cNvPr id="539" name="Shape 539"/>
          <p:cNvGrpSpPr/>
          <p:nvPr/>
        </p:nvGrpSpPr>
        <p:grpSpPr>
          <a:xfrm>
            <a:off x="759300" y="1627962"/>
            <a:ext cx="3132075" cy="2266375"/>
            <a:chOff x="759300" y="2694762"/>
            <a:chExt cx="3132075" cy="2266375"/>
          </a:xfrm>
        </p:grpSpPr>
        <p:sp>
          <p:nvSpPr>
            <p:cNvPr id="540" name="Shape 540"/>
            <p:cNvSpPr/>
            <p:nvPr/>
          </p:nvSpPr>
          <p:spPr>
            <a:xfrm>
              <a:off x="809125" y="3488962"/>
              <a:ext cx="883200" cy="350400"/>
            </a:xfrm>
            <a:prstGeom prst="rect">
              <a:avLst/>
            </a:prstGeom>
            <a:solidFill>
              <a:srgbClr val="FFC107"/>
            </a:solidFill>
            <a:ln cap="flat" cmpd="sng" w="9525">
              <a:solidFill>
                <a:srgbClr val="FFC10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West L</a:t>
              </a:r>
            </a:p>
          </p:txBody>
        </p:sp>
        <p:sp>
          <p:nvSpPr>
            <p:cNvPr id="541" name="Shape 541"/>
            <p:cNvSpPr/>
            <p:nvPr/>
          </p:nvSpPr>
          <p:spPr>
            <a:xfrm>
              <a:off x="2970400" y="3943912"/>
              <a:ext cx="883200" cy="350400"/>
            </a:xfrm>
            <a:prstGeom prst="rect">
              <a:avLst/>
            </a:prstGeom>
            <a:solidFill>
              <a:srgbClr val="FFC107"/>
            </a:solidFill>
            <a:ln cap="flat" cmpd="sng" w="9525">
              <a:solidFill>
                <a:srgbClr val="FFC10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East L</a:t>
              </a:r>
            </a:p>
          </p:txBody>
        </p:sp>
        <p:sp>
          <p:nvSpPr>
            <p:cNvPr id="542" name="Shape 542"/>
            <p:cNvSpPr/>
            <p:nvPr/>
          </p:nvSpPr>
          <p:spPr>
            <a:xfrm>
              <a:off x="2046900" y="3688712"/>
              <a:ext cx="559500" cy="559500"/>
            </a:xfrm>
            <a:prstGeom prst="ellipse">
              <a:avLst/>
            </a:prstGeom>
            <a:solidFill>
              <a:srgbClr val="009688"/>
            </a:solidFill>
            <a:ln cap="flat" cmpd="sng" w="9525">
              <a:solidFill>
                <a:srgbClr val="00968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2046900" y="3793262"/>
              <a:ext cx="640500" cy="3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ACT</a:t>
              </a:r>
            </a:p>
          </p:txBody>
        </p:sp>
        <p:sp>
          <p:nvSpPr>
            <p:cNvPr id="544" name="Shape 544"/>
            <p:cNvSpPr/>
            <p:nvPr/>
          </p:nvSpPr>
          <p:spPr>
            <a:xfrm>
              <a:off x="1645025" y="3943912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1645025" y="4078612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 rot="-5400000">
              <a:off x="2117875" y="452973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 rot="-5400000">
              <a:off x="2286150" y="452973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 rot="-5400000">
              <a:off x="2454425" y="452973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2970400" y="3488962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2970400" y="365723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551" name="Shape 551"/>
            <p:cNvCxnSpPr>
              <a:stCxn id="542" idx="0"/>
            </p:cNvCxnSpPr>
            <p:nvPr/>
          </p:nvCxnSpPr>
          <p:spPr>
            <a:xfrm flipH="1" rot="10800000">
              <a:off x="2326650" y="3064712"/>
              <a:ext cx="900" cy="624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52" name="Shape 552"/>
            <p:cNvCxnSpPr/>
            <p:nvPr/>
          </p:nvCxnSpPr>
          <p:spPr>
            <a:xfrm rot="10800000">
              <a:off x="1690212" y="3497825"/>
              <a:ext cx="1272900" cy="8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53" name="Shape 553"/>
            <p:cNvCxnSpPr>
              <a:stCxn id="545" idx="6"/>
              <a:endCxn id="541" idx="1"/>
            </p:cNvCxnSpPr>
            <p:nvPr/>
          </p:nvCxnSpPr>
          <p:spPr>
            <a:xfrm>
              <a:off x="1726025" y="4119112"/>
              <a:ext cx="12444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54" name="Shape 554"/>
            <p:cNvCxnSpPr>
              <a:stCxn id="544" idx="6"/>
              <a:endCxn id="543" idx="1"/>
            </p:cNvCxnSpPr>
            <p:nvPr/>
          </p:nvCxnSpPr>
          <p:spPr>
            <a:xfrm flipH="1" rot="10800000">
              <a:off x="1726025" y="3968512"/>
              <a:ext cx="321000" cy="159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55" name="Shape 555"/>
            <p:cNvCxnSpPr>
              <a:stCxn id="546" idx="6"/>
            </p:cNvCxnSpPr>
            <p:nvPr/>
          </p:nvCxnSpPr>
          <p:spPr>
            <a:xfrm rot="10800000">
              <a:off x="1699075" y="3809137"/>
              <a:ext cx="459300" cy="7206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56" name="Shape 556"/>
            <p:cNvCxnSpPr>
              <a:stCxn id="547" idx="6"/>
              <a:endCxn id="542" idx="4"/>
            </p:cNvCxnSpPr>
            <p:nvPr/>
          </p:nvCxnSpPr>
          <p:spPr>
            <a:xfrm rot="10800000">
              <a:off x="2326650" y="4248337"/>
              <a:ext cx="0" cy="281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57" name="Shape 557"/>
            <p:cNvCxnSpPr>
              <a:stCxn id="548" idx="6"/>
            </p:cNvCxnSpPr>
            <p:nvPr/>
          </p:nvCxnSpPr>
          <p:spPr>
            <a:xfrm flipH="1" rot="10800000">
              <a:off x="2494925" y="4263037"/>
              <a:ext cx="480300" cy="266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58" name="Shape 558"/>
            <p:cNvCxnSpPr>
              <a:stCxn id="550" idx="2"/>
            </p:cNvCxnSpPr>
            <p:nvPr/>
          </p:nvCxnSpPr>
          <p:spPr>
            <a:xfrm flipH="1">
              <a:off x="2575300" y="3697737"/>
              <a:ext cx="395100" cy="178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559" name="Shape 559"/>
            <p:cNvSpPr txBox="1"/>
            <p:nvPr/>
          </p:nvSpPr>
          <p:spPr>
            <a:xfrm>
              <a:off x="1704450" y="4610737"/>
              <a:ext cx="1244400" cy="3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South Ports</a:t>
              </a:r>
            </a:p>
          </p:txBody>
        </p:sp>
        <p:sp>
          <p:nvSpPr>
            <p:cNvPr id="560" name="Shape 560"/>
            <p:cNvSpPr txBox="1"/>
            <p:nvPr/>
          </p:nvSpPr>
          <p:spPr>
            <a:xfrm>
              <a:off x="809125" y="3738237"/>
              <a:ext cx="7821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West Ports</a:t>
              </a:r>
            </a:p>
          </p:txBody>
        </p:sp>
        <p:sp>
          <p:nvSpPr>
            <p:cNvPr id="561" name="Shape 561"/>
            <p:cNvSpPr txBox="1"/>
            <p:nvPr/>
          </p:nvSpPr>
          <p:spPr>
            <a:xfrm>
              <a:off x="3058700" y="3268262"/>
              <a:ext cx="6405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East Ports</a:t>
              </a:r>
            </a:p>
          </p:txBody>
        </p:sp>
        <p:sp>
          <p:nvSpPr>
            <p:cNvPr id="562" name="Shape 562"/>
            <p:cNvSpPr/>
            <p:nvPr/>
          </p:nvSpPr>
          <p:spPr>
            <a:xfrm>
              <a:off x="759300" y="346153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759300" y="357963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759300" y="369773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759300" y="379558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810375" y="391158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810375" y="402968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810375" y="414778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810375" y="4245637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 txBox="1"/>
            <p:nvPr/>
          </p:nvSpPr>
          <p:spPr>
            <a:xfrm>
              <a:off x="1322850" y="2694762"/>
              <a:ext cx="20076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Output Neuron</a:t>
              </a:r>
            </a:p>
          </p:txBody>
        </p:sp>
      </p:grpSp>
      <p:grpSp>
        <p:nvGrpSpPr>
          <p:cNvPr id="571" name="Shape 571"/>
          <p:cNvGrpSpPr/>
          <p:nvPr/>
        </p:nvGrpSpPr>
        <p:grpSpPr>
          <a:xfrm>
            <a:off x="4961225" y="1043812"/>
            <a:ext cx="2939900" cy="2902137"/>
            <a:chOff x="5494625" y="2110612"/>
            <a:chExt cx="2939900" cy="2902137"/>
          </a:xfrm>
        </p:grpSpPr>
        <p:sp>
          <p:nvSpPr>
            <p:cNvPr id="572" name="Shape 572"/>
            <p:cNvSpPr/>
            <p:nvPr/>
          </p:nvSpPr>
          <p:spPr>
            <a:xfrm>
              <a:off x="5544450" y="3540575"/>
              <a:ext cx="883200" cy="350400"/>
            </a:xfrm>
            <a:prstGeom prst="rect">
              <a:avLst/>
            </a:prstGeom>
            <a:solidFill>
              <a:srgbClr val="FFC107"/>
            </a:solidFill>
            <a:ln cap="flat" cmpd="sng" w="9525">
              <a:solidFill>
                <a:srgbClr val="FFC10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West L</a:t>
              </a:r>
            </a:p>
          </p:txBody>
        </p:sp>
        <p:sp>
          <p:nvSpPr>
            <p:cNvPr id="573" name="Shape 573"/>
            <p:cNvSpPr/>
            <p:nvPr/>
          </p:nvSpPr>
          <p:spPr>
            <a:xfrm rot="-5400000">
              <a:off x="6620375" y="2842000"/>
              <a:ext cx="883200" cy="350400"/>
            </a:xfrm>
            <a:prstGeom prst="rect">
              <a:avLst/>
            </a:prstGeom>
            <a:solidFill>
              <a:srgbClr val="FFC107"/>
            </a:solidFill>
            <a:ln cap="flat" cmpd="sng" w="9525">
              <a:solidFill>
                <a:srgbClr val="FFC10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North L</a:t>
              </a:r>
            </a:p>
          </p:txBody>
        </p:sp>
        <p:sp>
          <p:nvSpPr>
            <p:cNvPr id="574" name="Shape 574"/>
            <p:cNvSpPr/>
            <p:nvPr/>
          </p:nvSpPr>
          <p:spPr>
            <a:xfrm>
              <a:off x="6782225" y="3740325"/>
              <a:ext cx="559500" cy="559500"/>
            </a:xfrm>
            <a:prstGeom prst="ellipse">
              <a:avLst/>
            </a:prstGeom>
            <a:solidFill>
              <a:srgbClr val="009688"/>
            </a:solidFill>
            <a:ln cap="flat" cmpd="sng" w="9525">
              <a:solidFill>
                <a:srgbClr val="00968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 txBox="1"/>
            <p:nvPr/>
          </p:nvSpPr>
          <p:spPr>
            <a:xfrm>
              <a:off x="6782225" y="3844875"/>
              <a:ext cx="640500" cy="3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ACT</a:t>
              </a:r>
            </a:p>
          </p:txBody>
        </p:sp>
        <p:sp>
          <p:nvSpPr>
            <p:cNvPr id="576" name="Shape 576"/>
            <p:cNvSpPr/>
            <p:nvPr/>
          </p:nvSpPr>
          <p:spPr>
            <a:xfrm>
              <a:off x="6380350" y="3995525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 rot="-5400000">
              <a:off x="6853200" y="4581350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 rot="-5400000">
              <a:off x="7021475" y="4581350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7705725" y="3540575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7705725" y="3708850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581" name="Shape 581"/>
            <p:cNvCxnSpPr>
              <a:stCxn id="574" idx="0"/>
              <a:endCxn id="573" idx="1"/>
            </p:cNvCxnSpPr>
            <p:nvPr/>
          </p:nvCxnSpPr>
          <p:spPr>
            <a:xfrm rot="10800000">
              <a:off x="7061975" y="3458925"/>
              <a:ext cx="0" cy="281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82" name="Shape 582"/>
            <p:cNvCxnSpPr/>
            <p:nvPr/>
          </p:nvCxnSpPr>
          <p:spPr>
            <a:xfrm rot="10800000">
              <a:off x="6425537" y="3549437"/>
              <a:ext cx="1272900" cy="8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83" name="Shape 583"/>
            <p:cNvCxnSpPr>
              <a:stCxn id="576" idx="6"/>
              <a:endCxn id="575" idx="1"/>
            </p:cNvCxnSpPr>
            <p:nvPr/>
          </p:nvCxnSpPr>
          <p:spPr>
            <a:xfrm flipH="1" rot="10800000">
              <a:off x="6461350" y="4020125"/>
              <a:ext cx="321000" cy="159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84" name="Shape 584"/>
            <p:cNvCxnSpPr>
              <a:stCxn id="577" idx="6"/>
            </p:cNvCxnSpPr>
            <p:nvPr/>
          </p:nvCxnSpPr>
          <p:spPr>
            <a:xfrm rot="10800000">
              <a:off x="6434400" y="3860750"/>
              <a:ext cx="459300" cy="7206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85" name="Shape 585"/>
            <p:cNvCxnSpPr>
              <a:stCxn id="578" idx="6"/>
              <a:endCxn id="574" idx="4"/>
            </p:cNvCxnSpPr>
            <p:nvPr/>
          </p:nvCxnSpPr>
          <p:spPr>
            <a:xfrm rot="10800000">
              <a:off x="7061975" y="4299950"/>
              <a:ext cx="0" cy="281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86" name="Shape 586"/>
            <p:cNvCxnSpPr>
              <a:stCxn id="580" idx="2"/>
            </p:cNvCxnSpPr>
            <p:nvPr/>
          </p:nvCxnSpPr>
          <p:spPr>
            <a:xfrm flipH="1">
              <a:off x="7310625" y="3749350"/>
              <a:ext cx="395100" cy="178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587" name="Shape 587"/>
            <p:cNvSpPr txBox="1"/>
            <p:nvPr/>
          </p:nvSpPr>
          <p:spPr>
            <a:xfrm>
              <a:off x="6439775" y="4662350"/>
              <a:ext cx="1244400" cy="3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South Ports</a:t>
              </a:r>
            </a:p>
          </p:txBody>
        </p:sp>
        <p:sp>
          <p:nvSpPr>
            <p:cNvPr id="588" name="Shape 588"/>
            <p:cNvSpPr txBox="1"/>
            <p:nvPr/>
          </p:nvSpPr>
          <p:spPr>
            <a:xfrm>
              <a:off x="5544450" y="3789850"/>
              <a:ext cx="7821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West Ports</a:t>
              </a:r>
            </a:p>
          </p:txBody>
        </p:sp>
        <p:sp>
          <p:nvSpPr>
            <p:cNvPr id="589" name="Shape 589"/>
            <p:cNvSpPr txBox="1"/>
            <p:nvPr/>
          </p:nvSpPr>
          <p:spPr>
            <a:xfrm>
              <a:off x="7794025" y="3319875"/>
              <a:ext cx="6405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East Ports</a:t>
              </a:r>
            </a:p>
          </p:txBody>
        </p:sp>
        <p:sp>
          <p:nvSpPr>
            <p:cNvPr id="590" name="Shape 590"/>
            <p:cNvSpPr/>
            <p:nvPr/>
          </p:nvSpPr>
          <p:spPr>
            <a:xfrm>
              <a:off x="5494625" y="3513150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5494625" y="3631250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5494625" y="3749350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5494625" y="3847200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 rot="5400000">
              <a:off x="7188500" y="2536900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 rot="5400000">
              <a:off x="7070400" y="2536900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 rot="5400000">
              <a:off x="6952300" y="2536900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 rot="5400000">
              <a:off x="6854450" y="2536900"/>
              <a:ext cx="81000" cy="81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 txBox="1"/>
            <p:nvPr/>
          </p:nvSpPr>
          <p:spPr>
            <a:xfrm>
              <a:off x="6058175" y="2110612"/>
              <a:ext cx="20076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Corner Neuron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74EA7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Standard Network</a:t>
            </a:r>
          </a:p>
        </p:txBody>
      </p:sp>
      <p:sp>
        <p:nvSpPr>
          <p:cNvPr id="604" name="Shape 604"/>
          <p:cNvSpPr/>
          <p:nvPr/>
        </p:nvSpPr>
        <p:spPr>
          <a:xfrm>
            <a:off x="7384525" y="2574562"/>
            <a:ext cx="187800" cy="187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7384525" y="2277750"/>
            <a:ext cx="187800" cy="187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7384525" y="1659225"/>
            <a:ext cx="187800" cy="187800"/>
          </a:xfrm>
          <a:prstGeom prst="rect">
            <a:avLst/>
          </a:prstGeom>
          <a:solidFill>
            <a:srgbClr val="009688"/>
          </a:solidFill>
          <a:ln cap="flat" cmpd="sng" w="9525">
            <a:solidFill>
              <a:srgbClr val="00968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607" name="Shape 607"/>
          <p:cNvSpPr/>
          <p:nvPr/>
        </p:nvSpPr>
        <p:spPr>
          <a:xfrm>
            <a:off x="7384525" y="2871400"/>
            <a:ext cx="187800" cy="187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7384525" y="1980925"/>
            <a:ext cx="187800" cy="187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609" name="Shape 609"/>
          <p:cNvSpPr/>
          <p:nvPr/>
        </p:nvSpPr>
        <p:spPr>
          <a:xfrm>
            <a:off x="7384525" y="1337525"/>
            <a:ext cx="187800" cy="18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 txBox="1"/>
          <p:nvPr/>
        </p:nvSpPr>
        <p:spPr>
          <a:xfrm>
            <a:off x="7572325" y="1225625"/>
            <a:ext cx="1601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Node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7572325" y="1553312"/>
            <a:ext cx="1494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Hidden Neuron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7572325" y="1875025"/>
            <a:ext cx="1494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 Neuron</a:t>
            </a:r>
          </a:p>
        </p:txBody>
      </p:sp>
      <p:sp>
        <p:nvSpPr>
          <p:cNvPr id="613" name="Shape 613"/>
          <p:cNvSpPr txBox="1"/>
          <p:nvPr/>
        </p:nvSpPr>
        <p:spPr>
          <a:xfrm>
            <a:off x="7572325" y="2165837"/>
            <a:ext cx="1386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Link</a:t>
            </a:r>
          </a:p>
        </p:txBody>
      </p:sp>
      <p:sp>
        <p:nvSpPr>
          <p:cNvPr id="614" name="Shape 614"/>
          <p:cNvSpPr txBox="1"/>
          <p:nvPr/>
        </p:nvSpPr>
        <p:spPr>
          <a:xfrm>
            <a:off x="7572325" y="2465550"/>
            <a:ext cx="1601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Standard Link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7572325" y="2762375"/>
            <a:ext cx="1386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Link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369325" y="4353825"/>
            <a:ext cx="35355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9 Links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5 stages to activation</a:t>
            </a:r>
          </a:p>
        </p:txBody>
      </p:sp>
      <p:grpSp>
        <p:nvGrpSpPr>
          <p:cNvPr id="617" name="Shape 617"/>
          <p:cNvGrpSpPr/>
          <p:nvPr/>
        </p:nvGrpSpPr>
        <p:grpSpPr>
          <a:xfrm>
            <a:off x="972497" y="2439911"/>
            <a:ext cx="2348655" cy="2025558"/>
            <a:chOff x="896200" y="1179950"/>
            <a:chExt cx="2485612" cy="2143675"/>
          </a:xfrm>
        </p:grpSpPr>
        <p:grpSp>
          <p:nvGrpSpPr>
            <p:cNvPr id="618" name="Shape 618"/>
            <p:cNvGrpSpPr/>
            <p:nvPr/>
          </p:nvGrpSpPr>
          <p:grpSpPr>
            <a:xfrm rot="5400000">
              <a:off x="1969100" y="2252925"/>
              <a:ext cx="850925" cy="868700"/>
              <a:chOff x="4982475" y="1882800"/>
              <a:chExt cx="850925" cy="868700"/>
            </a:xfrm>
          </p:grpSpPr>
          <p:sp>
            <p:nvSpPr>
              <p:cNvPr id="619" name="Shape 619"/>
              <p:cNvSpPr/>
              <p:nvPr/>
            </p:nvSpPr>
            <p:spPr>
              <a:xfrm>
                <a:off x="4982475" y="2563700"/>
                <a:ext cx="187800" cy="187800"/>
              </a:xfrm>
              <a:prstGeom prst="ellipse">
                <a:avLst/>
              </a:prstGeom>
              <a:solidFill>
                <a:srgbClr val="00968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5063000" y="1882800"/>
                <a:ext cx="107400" cy="663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Shape 621"/>
              <p:cNvSpPr/>
              <p:nvPr/>
            </p:nvSpPr>
            <p:spPr>
              <a:xfrm rot="5400000">
                <a:off x="5448200" y="2326100"/>
                <a:ext cx="107400" cy="663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2" name="Shape 622"/>
            <p:cNvSpPr/>
            <p:nvPr/>
          </p:nvSpPr>
          <p:spPr>
            <a:xfrm>
              <a:off x="1960212" y="1598812"/>
              <a:ext cx="107400" cy="663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623" name="Shape 623"/>
            <p:cNvGrpSpPr/>
            <p:nvPr/>
          </p:nvGrpSpPr>
          <p:grpSpPr>
            <a:xfrm rot="5400000">
              <a:off x="2070251" y="2484301"/>
              <a:ext cx="830759" cy="847887"/>
              <a:chOff x="4321415" y="1954262"/>
              <a:chExt cx="830759" cy="847887"/>
            </a:xfrm>
          </p:grpSpPr>
          <p:sp>
            <p:nvSpPr>
              <p:cNvPr id="624" name="Shape 624"/>
              <p:cNvSpPr/>
              <p:nvPr/>
            </p:nvSpPr>
            <p:spPr>
              <a:xfrm>
                <a:off x="4964375" y="2614350"/>
                <a:ext cx="187800" cy="187800"/>
              </a:xfrm>
              <a:prstGeom prst="ellipse">
                <a:avLst/>
              </a:prstGeom>
              <a:solidFill>
                <a:srgbClr val="00968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Shape 625"/>
              <p:cNvSpPr/>
              <p:nvPr/>
            </p:nvSpPr>
            <p:spPr>
              <a:xfrm rot="-2985819">
                <a:off x="4641423" y="1838074"/>
                <a:ext cx="107285" cy="888476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6" name="Shape 626"/>
            <p:cNvSpPr/>
            <p:nvPr/>
          </p:nvSpPr>
          <p:spPr>
            <a:xfrm>
              <a:off x="2112337" y="2446487"/>
              <a:ext cx="107400" cy="663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627" name="Shape 627"/>
            <p:cNvGrpSpPr/>
            <p:nvPr/>
          </p:nvGrpSpPr>
          <p:grpSpPr>
            <a:xfrm rot="5400000">
              <a:off x="2006130" y="1431857"/>
              <a:ext cx="903446" cy="887882"/>
              <a:chOff x="4982475" y="1863617"/>
              <a:chExt cx="903446" cy="887882"/>
            </a:xfrm>
          </p:grpSpPr>
          <p:sp>
            <p:nvSpPr>
              <p:cNvPr id="628" name="Shape 628"/>
              <p:cNvSpPr/>
              <p:nvPr/>
            </p:nvSpPr>
            <p:spPr>
              <a:xfrm>
                <a:off x="4982475" y="2563700"/>
                <a:ext cx="187800" cy="187800"/>
              </a:xfrm>
              <a:prstGeom prst="ellipse">
                <a:avLst/>
              </a:prstGeom>
              <a:solidFill>
                <a:srgbClr val="00968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Shape 629"/>
              <p:cNvSpPr/>
              <p:nvPr/>
            </p:nvSpPr>
            <p:spPr>
              <a:xfrm rot="2781512">
                <a:off x="5454686" y="1756450"/>
                <a:ext cx="107368" cy="940034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Shape 630"/>
              <p:cNvSpPr/>
              <p:nvPr/>
            </p:nvSpPr>
            <p:spPr>
              <a:xfrm rot="5400000">
                <a:off x="5448200" y="2326100"/>
                <a:ext cx="107400" cy="663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1" name="Shape 631"/>
            <p:cNvSpPr/>
            <p:nvPr/>
          </p:nvSpPr>
          <p:spPr>
            <a:xfrm rot="5400000">
              <a:off x="2828912" y="2307537"/>
              <a:ext cx="187800" cy="187800"/>
            </a:xfrm>
            <a:prstGeom prst="ellipse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632" name="Shape 632"/>
            <p:cNvCxnSpPr>
              <a:stCxn id="631" idx="0"/>
            </p:cNvCxnSpPr>
            <p:nvPr/>
          </p:nvCxnSpPr>
          <p:spPr>
            <a:xfrm>
              <a:off x="3016712" y="2401437"/>
              <a:ext cx="3651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633" name="Shape 633"/>
            <p:cNvSpPr/>
            <p:nvPr/>
          </p:nvSpPr>
          <p:spPr>
            <a:xfrm>
              <a:off x="966850" y="1419650"/>
              <a:ext cx="196800" cy="196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896200" y="3046700"/>
              <a:ext cx="196800" cy="196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 rot="5400000">
              <a:off x="1523649" y="1104350"/>
              <a:ext cx="107400" cy="8274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 rot="5400000">
              <a:off x="1523650" y="2699450"/>
              <a:ext cx="107400" cy="8913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 txBox="1"/>
            <p:nvPr/>
          </p:nvSpPr>
          <p:spPr>
            <a:xfrm>
              <a:off x="1342750" y="2762375"/>
              <a:ext cx="266400" cy="2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1</a:t>
              </a:r>
            </a:p>
          </p:txBody>
        </p:sp>
        <p:sp>
          <p:nvSpPr>
            <p:cNvPr id="638" name="Shape 638"/>
            <p:cNvSpPr txBox="1"/>
            <p:nvPr/>
          </p:nvSpPr>
          <p:spPr>
            <a:xfrm>
              <a:off x="1342750" y="1179950"/>
              <a:ext cx="266400" cy="2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1</a:t>
              </a:r>
            </a:p>
          </p:txBody>
        </p:sp>
        <p:sp>
          <p:nvSpPr>
            <p:cNvPr id="639" name="Shape 639"/>
            <p:cNvSpPr txBox="1"/>
            <p:nvPr/>
          </p:nvSpPr>
          <p:spPr>
            <a:xfrm>
              <a:off x="2112350" y="1875025"/>
              <a:ext cx="266400" cy="2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2</a:t>
              </a:r>
            </a:p>
          </p:txBody>
        </p:sp>
        <p:sp>
          <p:nvSpPr>
            <p:cNvPr id="640" name="Shape 640"/>
            <p:cNvSpPr txBox="1"/>
            <p:nvPr/>
          </p:nvSpPr>
          <p:spPr>
            <a:xfrm>
              <a:off x="2174525" y="2515487"/>
              <a:ext cx="266400" cy="2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2</a:t>
              </a:r>
            </a:p>
          </p:txBody>
        </p:sp>
        <p:sp>
          <p:nvSpPr>
            <p:cNvPr id="641" name="Shape 641"/>
            <p:cNvSpPr txBox="1"/>
            <p:nvPr/>
          </p:nvSpPr>
          <p:spPr>
            <a:xfrm>
              <a:off x="1678975" y="1844200"/>
              <a:ext cx="187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3</a:t>
              </a:r>
            </a:p>
          </p:txBody>
        </p:sp>
        <p:sp>
          <p:nvSpPr>
            <p:cNvPr id="642" name="Shape 642"/>
            <p:cNvSpPr txBox="1"/>
            <p:nvPr/>
          </p:nvSpPr>
          <p:spPr>
            <a:xfrm>
              <a:off x="1678975" y="2467800"/>
              <a:ext cx="187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3</a:t>
              </a:r>
            </a:p>
          </p:txBody>
        </p:sp>
        <p:sp>
          <p:nvSpPr>
            <p:cNvPr id="643" name="Shape 643"/>
            <p:cNvSpPr txBox="1"/>
            <p:nvPr/>
          </p:nvSpPr>
          <p:spPr>
            <a:xfrm>
              <a:off x="2551775" y="1737250"/>
              <a:ext cx="187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4</a:t>
              </a:r>
            </a:p>
          </p:txBody>
        </p:sp>
        <p:sp>
          <p:nvSpPr>
            <p:cNvPr id="644" name="Shape 644"/>
            <p:cNvSpPr txBox="1"/>
            <p:nvPr/>
          </p:nvSpPr>
          <p:spPr>
            <a:xfrm>
              <a:off x="2363962" y="2077700"/>
              <a:ext cx="187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3</a:t>
              </a:r>
            </a:p>
          </p:txBody>
        </p:sp>
        <p:sp>
          <p:nvSpPr>
            <p:cNvPr id="645" name="Shape 645"/>
            <p:cNvSpPr txBox="1"/>
            <p:nvPr/>
          </p:nvSpPr>
          <p:spPr>
            <a:xfrm>
              <a:off x="2551775" y="2892000"/>
              <a:ext cx="187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4</a:t>
              </a:r>
            </a:p>
          </p:txBody>
        </p:sp>
        <p:sp>
          <p:nvSpPr>
            <p:cNvPr id="646" name="Shape 646"/>
            <p:cNvSpPr txBox="1"/>
            <p:nvPr/>
          </p:nvSpPr>
          <p:spPr>
            <a:xfrm>
              <a:off x="3105375" y="2122700"/>
              <a:ext cx="187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5</a:t>
              </a:r>
            </a:p>
          </p:txBody>
        </p:sp>
      </p:grpSp>
      <p:sp>
        <p:nvSpPr>
          <p:cNvPr id="647" name="Shape 647"/>
          <p:cNvSpPr txBox="1"/>
          <p:nvPr/>
        </p:nvSpPr>
        <p:spPr>
          <a:xfrm>
            <a:off x="6205950" y="4280450"/>
            <a:ext cx="2487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10 Links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6 stages to activation</a:t>
            </a:r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025" y="702774"/>
            <a:ext cx="3504516" cy="1795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9" name="Shape 649"/>
          <p:cNvGrpSpPr/>
          <p:nvPr/>
        </p:nvGrpSpPr>
        <p:grpSpPr>
          <a:xfrm>
            <a:off x="4389000" y="2759375"/>
            <a:ext cx="2254050" cy="1964275"/>
            <a:chOff x="4312800" y="2378375"/>
            <a:chExt cx="2254050" cy="1964275"/>
          </a:xfrm>
        </p:grpSpPr>
        <p:grpSp>
          <p:nvGrpSpPr>
            <p:cNvPr id="650" name="Shape 650"/>
            <p:cNvGrpSpPr/>
            <p:nvPr/>
          </p:nvGrpSpPr>
          <p:grpSpPr>
            <a:xfrm rot="5400000">
              <a:off x="5421025" y="2658250"/>
              <a:ext cx="850925" cy="868700"/>
              <a:chOff x="4982475" y="1882800"/>
              <a:chExt cx="850925" cy="868700"/>
            </a:xfrm>
          </p:grpSpPr>
          <p:sp>
            <p:nvSpPr>
              <p:cNvPr id="651" name="Shape 651"/>
              <p:cNvSpPr/>
              <p:nvPr/>
            </p:nvSpPr>
            <p:spPr>
              <a:xfrm>
                <a:off x="4982475" y="2563700"/>
                <a:ext cx="187800" cy="1878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5063000" y="1882800"/>
                <a:ext cx="107400" cy="663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Shape 653"/>
              <p:cNvSpPr/>
              <p:nvPr/>
            </p:nvSpPr>
            <p:spPr>
              <a:xfrm rot="5400000">
                <a:off x="5448200" y="2326100"/>
                <a:ext cx="107400" cy="663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4" name="Shape 654"/>
            <p:cNvGrpSpPr/>
            <p:nvPr/>
          </p:nvGrpSpPr>
          <p:grpSpPr>
            <a:xfrm>
              <a:off x="5286900" y="2804050"/>
              <a:ext cx="965350" cy="958700"/>
              <a:chOff x="4982475" y="1792800"/>
              <a:chExt cx="965350" cy="958700"/>
            </a:xfrm>
          </p:grpSpPr>
          <p:sp>
            <p:nvSpPr>
              <p:cNvPr id="655" name="Shape 655"/>
              <p:cNvSpPr/>
              <p:nvPr/>
            </p:nvSpPr>
            <p:spPr>
              <a:xfrm>
                <a:off x="4982475" y="2563700"/>
                <a:ext cx="187800" cy="187800"/>
              </a:xfrm>
              <a:prstGeom prst="ellipse">
                <a:avLst/>
              </a:prstGeom>
              <a:solidFill>
                <a:srgbClr val="00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Shape 656"/>
              <p:cNvSpPr/>
              <p:nvPr/>
            </p:nvSpPr>
            <p:spPr>
              <a:xfrm>
                <a:off x="5063000" y="1792800"/>
                <a:ext cx="107400" cy="753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Shape 657"/>
              <p:cNvSpPr/>
              <p:nvPr/>
            </p:nvSpPr>
            <p:spPr>
              <a:xfrm rot="5400000">
                <a:off x="5505475" y="2268950"/>
                <a:ext cx="107400" cy="7773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8" name="Shape 658"/>
            <p:cNvSpPr/>
            <p:nvPr/>
          </p:nvSpPr>
          <p:spPr>
            <a:xfrm rot="10800000">
              <a:off x="6260487" y="2598350"/>
              <a:ext cx="187800" cy="1878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 rot="10800000">
              <a:off x="6260362" y="2804050"/>
              <a:ext cx="107400" cy="663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 rot="-5400000">
              <a:off x="5875162" y="2360750"/>
              <a:ext cx="107400" cy="663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661" name="Shape 661"/>
            <p:cNvGrpSpPr/>
            <p:nvPr/>
          </p:nvGrpSpPr>
          <p:grpSpPr>
            <a:xfrm rot="10800000">
              <a:off x="5518725" y="2804050"/>
              <a:ext cx="929575" cy="868700"/>
              <a:chOff x="4982475" y="2563700"/>
              <a:chExt cx="929575" cy="868700"/>
            </a:xfrm>
          </p:grpSpPr>
          <p:sp>
            <p:nvSpPr>
              <p:cNvPr id="662" name="Shape 662"/>
              <p:cNvSpPr/>
              <p:nvPr/>
            </p:nvSpPr>
            <p:spPr>
              <a:xfrm>
                <a:off x="4982475" y="2563700"/>
                <a:ext cx="187800" cy="1878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Shape 663"/>
              <p:cNvSpPr/>
              <p:nvPr/>
            </p:nvSpPr>
            <p:spPr>
              <a:xfrm flipH="1" rot="10800000">
                <a:off x="4982475" y="2769400"/>
                <a:ext cx="107400" cy="663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Shape 664"/>
              <p:cNvSpPr/>
              <p:nvPr/>
            </p:nvSpPr>
            <p:spPr>
              <a:xfrm rot="5400000">
                <a:off x="5487550" y="2286800"/>
                <a:ext cx="107400" cy="7416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Shape 665"/>
            <p:cNvSpPr/>
            <p:nvPr/>
          </p:nvSpPr>
          <p:spPr>
            <a:xfrm rot="5400000">
              <a:off x="4910850" y="2244650"/>
              <a:ext cx="107400" cy="8952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 rot="5400000">
              <a:off x="4844550" y="3235200"/>
              <a:ext cx="107400" cy="7773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4312800" y="2593850"/>
              <a:ext cx="196800" cy="196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12800" y="3525450"/>
              <a:ext cx="196800" cy="196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669" name="Shape 669"/>
            <p:cNvCxnSpPr>
              <a:stCxn id="655" idx="4"/>
            </p:cNvCxnSpPr>
            <p:nvPr/>
          </p:nvCxnSpPr>
          <p:spPr>
            <a:xfrm>
              <a:off x="5380800" y="3762750"/>
              <a:ext cx="3900" cy="57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670" name="Shape 670"/>
            <p:cNvSpPr txBox="1"/>
            <p:nvPr/>
          </p:nvSpPr>
          <p:spPr>
            <a:xfrm>
              <a:off x="4765050" y="2378375"/>
              <a:ext cx="266400" cy="2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1</a:t>
              </a:r>
            </a:p>
          </p:txBody>
        </p:sp>
        <p:sp>
          <p:nvSpPr>
            <p:cNvPr id="671" name="Shape 671"/>
            <p:cNvSpPr txBox="1"/>
            <p:nvPr/>
          </p:nvSpPr>
          <p:spPr>
            <a:xfrm>
              <a:off x="4765050" y="3310600"/>
              <a:ext cx="266400" cy="2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1</a:t>
              </a:r>
            </a:p>
          </p:txBody>
        </p:sp>
        <p:sp>
          <p:nvSpPr>
            <p:cNvPr id="672" name="Shape 672"/>
            <p:cNvSpPr txBox="1"/>
            <p:nvPr/>
          </p:nvSpPr>
          <p:spPr>
            <a:xfrm>
              <a:off x="5748100" y="2721525"/>
              <a:ext cx="1968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2</a:t>
              </a:r>
            </a:p>
          </p:txBody>
        </p:sp>
        <p:sp>
          <p:nvSpPr>
            <p:cNvPr id="673" name="Shape 673"/>
            <p:cNvSpPr txBox="1"/>
            <p:nvPr/>
          </p:nvSpPr>
          <p:spPr>
            <a:xfrm>
              <a:off x="5748100" y="3603750"/>
              <a:ext cx="1968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2</a:t>
              </a:r>
            </a:p>
          </p:txBody>
        </p:sp>
        <p:sp>
          <p:nvSpPr>
            <p:cNvPr id="674" name="Shape 674"/>
            <p:cNvSpPr txBox="1"/>
            <p:nvPr/>
          </p:nvSpPr>
          <p:spPr>
            <a:xfrm>
              <a:off x="5176762" y="2994212"/>
              <a:ext cx="1968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2</a:t>
              </a:r>
            </a:p>
          </p:txBody>
        </p:sp>
        <p:sp>
          <p:nvSpPr>
            <p:cNvPr id="675" name="Shape 675"/>
            <p:cNvSpPr txBox="1"/>
            <p:nvPr/>
          </p:nvSpPr>
          <p:spPr>
            <a:xfrm>
              <a:off x="6379050" y="2998725"/>
              <a:ext cx="187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3</a:t>
              </a:r>
            </a:p>
          </p:txBody>
        </p:sp>
        <p:sp>
          <p:nvSpPr>
            <p:cNvPr id="676" name="Shape 676"/>
            <p:cNvSpPr txBox="1"/>
            <p:nvPr/>
          </p:nvSpPr>
          <p:spPr>
            <a:xfrm>
              <a:off x="6061300" y="2998725"/>
              <a:ext cx="187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3</a:t>
              </a:r>
            </a:p>
          </p:txBody>
        </p:sp>
        <p:sp>
          <p:nvSpPr>
            <p:cNvPr id="677" name="Shape 677"/>
            <p:cNvSpPr txBox="1"/>
            <p:nvPr/>
          </p:nvSpPr>
          <p:spPr>
            <a:xfrm>
              <a:off x="5752600" y="2392650"/>
              <a:ext cx="187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4</a:t>
              </a:r>
            </a:p>
          </p:txBody>
        </p:sp>
        <p:sp>
          <p:nvSpPr>
            <p:cNvPr id="678" name="Shape 678"/>
            <p:cNvSpPr txBox="1"/>
            <p:nvPr/>
          </p:nvSpPr>
          <p:spPr>
            <a:xfrm>
              <a:off x="5752600" y="3232650"/>
              <a:ext cx="187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4</a:t>
              </a:r>
            </a:p>
          </p:txBody>
        </p:sp>
        <p:sp>
          <p:nvSpPr>
            <p:cNvPr id="679" name="Shape 679"/>
            <p:cNvSpPr txBox="1"/>
            <p:nvPr/>
          </p:nvSpPr>
          <p:spPr>
            <a:xfrm>
              <a:off x="5474300" y="2998525"/>
              <a:ext cx="187800" cy="1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5</a:t>
              </a:r>
            </a:p>
          </p:txBody>
        </p:sp>
        <p:sp>
          <p:nvSpPr>
            <p:cNvPr id="680" name="Shape 680"/>
            <p:cNvSpPr txBox="1"/>
            <p:nvPr/>
          </p:nvSpPr>
          <p:spPr>
            <a:xfrm>
              <a:off x="5329050" y="3905075"/>
              <a:ext cx="1074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6</a:t>
              </a:r>
            </a:p>
          </p:txBody>
        </p:sp>
      </p:grpSp>
      <p:grpSp>
        <p:nvGrpSpPr>
          <p:cNvPr id="681" name="Shape 681"/>
          <p:cNvGrpSpPr/>
          <p:nvPr/>
        </p:nvGrpSpPr>
        <p:grpSpPr>
          <a:xfrm>
            <a:off x="801900" y="619400"/>
            <a:ext cx="2461400" cy="1795020"/>
            <a:chOff x="878100" y="619400"/>
            <a:chExt cx="2461400" cy="1795020"/>
          </a:xfrm>
        </p:grpSpPr>
        <p:sp>
          <p:nvSpPr>
            <p:cNvPr id="682" name="Shape 682"/>
            <p:cNvSpPr/>
            <p:nvPr/>
          </p:nvSpPr>
          <p:spPr>
            <a:xfrm>
              <a:off x="1198959" y="1245953"/>
              <a:ext cx="116100" cy="116100"/>
            </a:xfrm>
            <a:prstGeom prst="ellipse">
              <a:avLst/>
            </a:prstGeom>
            <a:solidFill>
              <a:srgbClr val="CCCCCC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198959" y="1941154"/>
              <a:ext cx="116100" cy="116100"/>
            </a:xfrm>
            <a:prstGeom prst="ellipse">
              <a:avLst/>
            </a:prstGeom>
            <a:solidFill>
              <a:srgbClr val="CCCCCC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915029" y="888553"/>
              <a:ext cx="237000" cy="23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915029" y="1532986"/>
              <a:ext cx="237000" cy="236999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915029" y="2177420"/>
              <a:ext cx="237000" cy="23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2842291" y="1532986"/>
              <a:ext cx="237000" cy="236999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688" name="Shape 688"/>
            <p:cNvCxnSpPr>
              <a:stCxn id="682" idx="6"/>
              <a:endCxn id="684" idx="2"/>
            </p:cNvCxnSpPr>
            <p:nvPr/>
          </p:nvCxnSpPr>
          <p:spPr>
            <a:xfrm flipH="1" rot="10800000">
              <a:off x="1315059" y="1007003"/>
              <a:ext cx="600000" cy="2970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9" name="Shape 689"/>
            <p:cNvCxnSpPr>
              <a:stCxn id="682" idx="6"/>
              <a:endCxn id="685" idx="2"/>
            </p:cNvCxnSpPr>
            <p:nvPr/>
          </p:nvCxnSpPr>
          <p:spPr>
            <a:xfrm>
              <a:off x="1315059" y="1304003"/>
              <a:ext cx="600000" cy="3474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90" name="Shape 690"/>
            <p:cNvCxnSpPr>
              <a:stCxn id="682" idx="6"/>
              <a:endCxn id="686" idx="2"/>
            </p:cNvCxnSpPr>
            <p:nvPr/>
          </p:nvCxnSpPr>
          <p:spPr>
            <a:xfrm>
              <a:off x="1315059" y="1304003"/>
              <a:ext cx="600000" cy="9918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91" name="Shape 691"/>
            <p:cNvCxnSpPr>
              <a:stCxn id="683" idx="6"/>
              <a:endCxn id="686" idx="2"/>
            </p:cNvCxnSpPr>
            <p:nvPr/>
          </p:nvCxnSpPr>
          <p:spPr>
            <a:xfrm>
              <a:off x="1315059" y="1999204"/>
              <a:ext cx="600000" cy="2967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92" name="Shape 692"/>
            <p:cNvCxnSpPr>
              <a:stCxn id="683" idx="6"/>
              <a:endCxn id="685" idx="2"/>
            </p:cNvCxnSpPr>
            <p:nvPr/>
          </p:nvCxnSpPr>
          <p:spPr>
            <a:xfrm flipH="1" rot="10800000">
              <a:off x="1315059" y="1651504"/>
              <a:ext cx="600000" cy="3477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93" name="Shape 693"/>
            <p:cNvCxnSpPr>
              <a:stCxn id="683" idx="6"/>
              <a:endCxn id="684" idx="2"/>
            </p:cNvCxnSpPr>
            <p:nvPr/>
          </p:nvCxnSpPr>
          <p:spPr>
            <a:xfrm flipH="1" rot="10800000">
              <a:off x="1315059" y="1007104"/>
              <a:ext cx="600000" cy="9921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94" name="Shape 694"/>
            <p:cNvCxnSpPr>
              <a:stCxn id="684" idx="6"/>
              <a:endCxn id="687" idx="2"/>
            </p:cNvCxnSpPr>
            <p:nvPr/>
          </p:nvCxnSpPr>
          <p:spPr>
            <a:xfrm>
              <a:off x="2152029" y="1007053"/>
              <a:ext cx="690300" cy="6444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95" name="Shape 695"/>
            <p:cNvCxnSpPr>
              <a:stCxn id="685" idx="6"/>
              <a:endCxn id="687" idx="2"/>
            </p:cNvCxnSpPr>
            <p:nvPr/>
          </p:nvCxnSpPr>
          <p:spPr>
            <a:xfrm>
              <a:off x="2152029" y="1651486"/>
              <a:ext cx="6903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96" name="Shape 696"/>
            <p:cNvCxnSpPr>
              <a:stCxn id="687" idx="6"/>
            </p:cNvCxnSpPr>
            <p:nvPr/>
          </p:nvCxnSpPr>
          <p:spPr>
            <a:xfrm>
              <a:off x="3079291" y="1651486"/>
              <a:ext cx="136200" cy="6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697" name="Shape 697"/>
            <p:cNvSpPr txBox="1"/>
            <p:nvPr/>
          </p:nvSpPr>
          <p:spPr>
            <a:xfrm>
              <a:off x="878100" y="755200"/>
              <a:ext cx="6000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Input Layer</a:t>
              </a:r>
            </a:p>
          </p:txBody>
        </p:sp>
        <p:sp>
          <p:nvSpPr>
            <p:cNvPr id="698" name="Shape 698"/>
            <p:cNvSpPr txBox="1"/>
            <p:nvPr/>
          </p:nvSpPr>
          <p:spPr>
            <a:xfrm>
              <a:off x="1504047" y="619400"/>
              <a:ext cx="11097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Hidden Layer</a:t>
              </a:r>
            </a:p>
          </p:txBody>
        </p:sp>
        <p:sp>
          <p:nvSpPr>
            <p:cNvPr id="699" name="Shape 699"/>
            <p:cNvSpPr txBox="1"/>
            <p:nvPr/>
          </p:nvSpPr>
          <p:spPr>
            <a:xfrm>
              <a:off x="2649200" y="1024075"/>
              <a:ext cx="6903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Output Layer</a:t>
              </a:r>
            </a:p>
          </p:txBody>
        </p:sp>
        <p:cxnSp>
          <p:nvCxnSpPr>
            <p:cNvPr id="700" name="Shape 700"/>
            <p:cNvCxnSpPr>
              <a:stCxn id="686" idx="6"/>
              <a:endCxn id="687" idx="2"/>
            </p:cNvCxnSpPr>
            <p:nvPr/>
          </p:nvCxnSpPr>
          <p:spPr>
            <a:xfrm flipH="1" rot="10800000">
              <a:off x="2152029" y="1651520"/>
              <a:ext cx="690300" cy="6444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pic>
        <p:nvPicPr>
          <p:cNvPr id="701" name="Shape 7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49" y="752274"/>
            <a:ext cx="3714675" cy="164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89F38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Multilayered Perceptron (MLP)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725" y="1898425"/>
            <a:ext cx="3914300" cy="293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2795825" y="3892750"/>
            <a:ext cx="1137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Neurons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103375" y="3892750"/>
            <a:ext cx="13578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Synapse </a:t>
            </a:r>
          </a:p>
        </p:txBody>
      </p:sp>
      <p:cxnSp>
        <p:nvCxnSpPr>
          <p:cNvPr id="110" name="Shape 110"/>
          <p:cNvCxnSpPr/>
          <p:nvPr/>
        </p:nvCxnSpPr>
        <p:spPr>
          <a:xfrm flipH="1" rot="10800000">
            <a:off x="3364325" y="3712150"/>
            <a:ext cx="174000" cy="1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" name="Shape 111"/>
          <p:cNvCxnSpPr>
            <a:stCxn id="109" idx="1"/>
          </p:cNvCxnSpPr>
          <p:nvPr/>
        </p:nvCxnSpPr>
        <p:spPr>
          <a:xfrm rot="10800000">
            <a:off x="4307475" y="3785800"/>
            <a:ext cx="795900" cy="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" name="Shape 112"/>
          <p:cNvCxnSpPr>
            <a:stCxn id="109" idx="0"/>
          </p:cNvCxnSpPr>
          <p:nvPr/>
        </p:nvCxnSpPr>
        <p:spPr>
          <a:xfrm rot="10800000">
            <a:off x="5324175" y="3210550"/>
            <a:ext cx="45810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74EA7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2606350" y="1379400"/>
            <a:ext cx="3642300" cy="284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Standard Network</a:t>
            </a:r>
          </a:p>
        </p:txBody>
      </p:sp>
      <p:sp>
        <p:nvSpPr>
          <p:cNvPr id="708" name="Shape 708"/>
          <p:cNvSpPr/>
          <p:nvPr/>
        </p:nvSpPr>
        <p:spPr>
          <a:xfrm>
            <a:off x="3896137" y="2311187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4040462" y="3174875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10" name="Shape 710"/>
          <p:cNvGrpSpPr/>
          <p:nvPr/>
        </p:nvGrpSpPr>
        <p:grpSpPr>
          <a:xfrm rot="5400000">
            <a:off x="4012114" y="3164064"/>
            <a:ext cx="830759" cy="847887"/>
            <a:chOff x="4321415" y="1954262"/>
            <a:chExt cx="830759" cy="847887"/>
          </a:xfrm>
        </p:grpSpPr>
        <p:sp>
          <p:nvSpPr>
            <p:cNvPr id="711" name="Shape 711"/>
            <p:cNvSpPr/>
            <p:nvPr/>
          </p:nvSpPr>
          <p:spPr>
            <a:xfrm>
              <a:off x="4964375" y="2614350"/>
              <a:ext cx="187800" cy="187800"/>
            </a:xfrm>
            <a:prstGeom prst="ellipse">
              <a:avLst/>
            </a:prstGeom>
            <a:solidFill>
              <a:srgbClr val="00968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 rot="-2985819">
              <a:off x="4641423" y="1838074"/>
              <a:ext cx="107285" cy="888476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Shape 713"/>
          <p:cNvGrpSpPr/>
          <p:nvPr/>
        </p:nvGrpSpPr>
        <p:grpSpPr>
          <a:xfrm rot="5400000">
            <a:off x="3984525" y="2114249"/>
            <a:ext cx="850925" cy="824725"/>
            <a:chOff x="4982475" y="1926774"/>
            <a:chExt cx="850925" cy="824725"/>
          </a:xfrm>
        </p:grpSpPr>
        <p:sp>
          <p:nvSpPr>
            <p:cNvPr id="714" name="Shape 714"/>
            <p:cNvSpPr/>
            <p:nvPr/>
          </p:nvSpPr>
          <p:spPr>
            <a:xfrm>
              <a:off x="4982475" y="2563700"/>
              <a:ext cx="187800" cy="187800"/>
            </a:xfrm>
            <a:prstGeom prst="ellipse">
              <a:avLst/>
            </a:prstGeom>
            <a:solidFill>
              <a:srgbClr val="00968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 rot="2781512">
              <a:off x="5421465" y="1833836"/>
              <a:ext cx="107368" cy="848575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 rot="5400000">
              <a:off x="5448200" y="2326100"/>
              <a:ext cx="107400" cy="663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17" name="Shape 717"/>
          <p:cNvSpPr/>
          <p:nvPr/>
        </p:nvSpPr>
        <p:spPr>
          <a:xfrm rot="5400000">
            <a:off x="4770787" y="2959725"/>
            <a:ext cx="187800" cy="187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18" name="Shape 718"/>
          <p:cNvCxnSpPr>
            <a:stCxn id="717" idx="0"/>
          </p:cNvCxnSpPr>
          <p:nvPr/>
        </p:nvCxnSpPr>
        <p:spPr>
          <a:xfrm>
            <a:off x="4958587" y="3053625"/>
            <a:ext cx="365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9" name="Shape 719"/>
          <p:cNvSpPr/>
          <p:nvPr/>
        </p:nvSpPr>
        <p:spPr>
          <a:xfrm>
            <a:off x="2908725" y="2071837"/>
            <a:ext cx="196800" cy="19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 rot="5400000">
            <a:off x="3465524" y="1756537"/>
            <a:ext cx="107400" cy="827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2886225" y="3811662"/>
            <a:ext cx="196800" cy="19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/>
        </p:nvSpPr>
        <p:spPr>
          <a:xfrm rot="5400000">
            <a:off x="3465500" y="3464412"/>
            <a:ext cx="107400" cy="891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7172900" y="2556762"/>
            <a:ext cx="187800" cy="187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7172900" y="2259950"/>
            <a:ext cx="187800" cy="187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7172900" y="1641425"/>
            <a:ext cx="187800" cy="187800"/>
          </a:xfrm>
          <a:prstGeom prst="rect">
            <a:avLst/>
          </a:prstGeom>
          <a:solidFill>
            <a:srgbClr val="009688"/>
          </a:solidFill>
          <a:ln cap="flat" cmpd="sng" w="9525">
            <a:solidFill>
              <a:srgbClr val="00968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726" name="Shape 726"/>
          <p:cNvSpPr/>
          <p:nvPr/>
        </p:nvSpPr>
        <p:spPr>
          <a:xfrm>
            <a:off x="7172900" y="2853600"/>
            <a:ext cx="187800" cy="187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7172900" y="1963125"/>
            <a:ext cx="187800" cy="187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728" name="Shape 728"/>
          <p:cNvSpPr/>
          <p:nvPr/>
        </p:nvSpPr>
        <p:spPr>
          <a:xfrm>
            <a:off x="7172900" y="1319725"/>
            <a:ext cx="187800" cy="18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 txBox="1"/>
          <p:nvPr/>
        </p:nvSpPr>
        <p:spPr>
          <a:xfrm>
            <a:off x="7360700" y="1207825"/>
            <a:ext cx="1601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Node</a:t>
            </a:r>
          </a:p>
        </p:txBody>
      </p:sp>
      <p:sp>
        <p:nvSpPr>
          <p:cNvPr id="730" name="Shape 730"/>
          <p:cNvSpPr txBox="1"/>
          <p:nvPr/>
        </p:nvSpPr>
        <p:spPr>
          <a:xfrm>
            <a:off x="7360700" y="1535512"/>
            <a:ext cx="1494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Hidden Neuron</a:t>
            </a:r>
          </a:p>
        </p:txBody>
      </p:sp>
      <p:sp>
        <p:nvSpPr>
          <p:cNvPr id="731" name="Shape 731"/>
          <p:cNvSpPr txBox="1"/>
          <p:nvPr/>
        </p:nvSpPr>
        <p:spPr>
          <a:xfrm>
            <a:off x="7360700" y="1857225"/>
            <a:ext cx="1494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 Neuron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7360700" y="2148037"/>
            <a:ext cx="1386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Link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7360700" y="2447750"/>
            <a:ext cx="1601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Standard Link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7360700" y="2744575"/>
            <a:ext cx="1386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Link</a:t>
            </a:r>
          </a:p>
        </p:txBody>
      </p:sp>
      <p:sp>
        <p:nvSpPr>
          <p:cNvPr id="735" name="Shape 735"/>
          <p:cNvSpPr/>
          <p:nvPr/>
        </p:nvSpPr>
        <p:spPr>
          <a:xfrm>
            <a:off x="1187475" y="1957037"/>
            <a:ext cx="741300" cy="19809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UART</a:t>
            </a:r>
          </a:p>
        </p:txBody>
      </p:sp>
      <p:sp>
        <p:nvSpPr>
          <p:cNvPr id="736" name="Shape 736"/>
          <p:cNvSpPr/>
          <p:nvPr/>
        </p:nvSpPr>
        <p:spPr>
          <a:xfrm>
            <a:off x="2849750" y="1521512"/>
            <a:ext cx="3050700" cy="4116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Network Control Unit</a:t>
            </a:r>
          </a:p>
        </p:txBody>
      </p:sp>
      <p:sp>
        <p:nvSpPr>
          <p:cNvPr id="737" name="Shape 737"/>
          <p:cNvSpPr/>
          <p:nvPr/>
        </p:nvSpPr>
        <p:spPr>
          <a:xfrm>
            <a:off x="5341012" y="2641575"/>
            <a:ext cx="652500" cy="8307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Error</a:t>
            </a:r>
          </a:p>
        </p:txBody>
      </p:sp>
      <p:sp>
        <p:nvSpPr>
          <p:cNvPr id="738" name="Shape 738"/>
          <p:cNvSpPr/>
          <p:nvPr/>
        </p:nvSpPr>
        <p:spPr>
          <a:xfrm>
            <a:off x="1953875" y="3452675"/>
            <a:ext cx="652500" cy="1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9" name="Shape 739"/>
          <p:cNvSpPr/>
          <p:nvPr/>
        </p:nvSpPr>
        <p:spPr>
          <a:xfrm flipH="1">
            <a:off x="1953875" y="2300150"/>
            <a:ext cx="652500" cy="1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40" name="Shape 740"/>
          <p:cNvCxnSpPr/>
          <p:nvPr/>
        </p:nvCxnSpPr>
        <p:spPr>
          <a:xfrm flipH="1">
            <a:off x="5410075" y="1946425"/>
            <a:ext cx="337500" cy="3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41" name="Shape 741"/>
          <p:cNvCxnSpPr/>
          <p:nvPr/>
        </p:nvCxnSpPr>
        <p:spPr>
          <a:xfrm>
            <a:off x="5141150" y="3053625"/>
            <a:ext cx="0" cy="7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2" name="Shape 742"/>
          <p:cNvCxnSpPr/>
          <p:nvPr/>
        </p:nvCxnSpPr>
        <p:spPr>
          <a:xfrm>
            <a:off x="5143500" y="3828950"/>
            <a:ext cx="5241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43" name="Shape 743"/>
          <p:cNvCxnSpPr/>
          <p:nvPr/>
        </p:nvCxnSpPr>
        <p:spPr>
          <a:xfrm rot="10800000">
            <a:off x="4950200" y="2959725"/>
            <a:ext cx="381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4" name="Shape 744"/>
          <p:cNvSpPr txBox="1"/>
          <p:nvPr/>
        </p:nvSpPr>
        <p:spPr>
          <a:xfrm rot="-2753237">
            <a:off x="4306124" y="1973882"/>
            <a:ext cx="890424" cy="4115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Forward</a:t>
            </a:r>
          </a:p>
        </p:txBody>
      </p:sp>
      <p:cxnSp>
        <p:nvCxnSpPr>
          <p:cNvPr id="745" name="Shape 745"/>
          <p:cNvCxnSpPr/>
          <p:nvPr/>
        </p:nvCxnSpPr>
        <p:spPr>
          <a:xfrm flipH="1">
            <a:off x="5064362" y="1946425"/>
            <a:ext cx="337500" cy="3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46" name="Shape 746"/>
          <p:cNvCxnSpPr/>
          <p:nvPr/>
        </p:nvCxnSpPr>
        <p:spPr>
          <a:xfrm flipH="1">
            <a:off x="4720875" y="1946425"/>
            <a:ext cx="337500" cy="3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7" name="Shape 747"/>
          <p:cNvSpPr txBox="1"/>
          <p:nvPr/>
        </p:nvSpPr>
        <p:spPr>
          <a:xfrm rot="-2753237">
            <a:off x="4538337" y="2056307"/>
            <a:ext cx="890424" cy="4115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Backward</a:t>
            </a:r>
          </a:p>
        </p:txBody>
      </p:sp>
      <p:sp>
        <p:nvSpPr>
          <p:cNvPr id="748" name="Shape 748"/>
          <p:cNvSpPr txBox="1"/>
          <p:nvPr/>
        </p:nvSpPr>
        <p:spPr>
          <a:xfrm rot="-2753082">
            <a:off x="4853644" y="2056307"/>
            <a:ext cx="906760" cy="4115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Still_FWD</a:t>
            </a:r>
          </a:p>
        </p:txBody>
      </p:sp>
      <p:grpSp>
        <p:nvGrpSpPr>
          <p:cNvPr id="749" name="Shape 749"/>
          <p:cNvGrpSpPr/>
          <p:nvPr/>
        </p:nvGrpSpPr>
        <p:grpSpPr>
          <a:xfrm rot="5400000">
            <a:off x="3862980" y="2972006"/>
            <a:ext cx="850925" cy="835711"/>
            <a:chOff x="4982475" y="1915788"/>
            <a:chExt cx="850925" cy="835711"/>
          </a:xfrm>
        </p:grpSpPr>
        <p:sp>
          <p:nvSpPr>
            <p:cNvPr id="750" name="Shape 750"/>
            <p:cNvSpPr/>
            <p:nvPr/>
          </p:nvSpPr>
          <p:spPr>
            <a:xfrm>
              <a:off x="4982475" y="2563700"/>
              <a:ext cx="187800" cy="187800"/>
            </a:xfrm>
            <a:prstGeom prst="ellipse">
              <a:avLst/>
            </a:prstGeom>
            <a:solidFill>
              <a:srgbClr val="00968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5022675" y="1915788"/>
              <a:ext cx="107400" cy="630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 rot="5400000">
              <a:off x="5448200" y="2326100"/>
              <a:ext cx="107400" cy="663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Control Unit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188775" y="825900"/>
            <a:ext cx="44598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Determines current state and outputs respective enable signals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Reset, Verification, Forward, Backward, and I/O Ready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724" y="705500"/>
            <a:ext cx="4276275" cy="44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25" y="1888374"/>
            <a:ext cx="3314700" cy="30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I/O Module (via UART Communication)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-153147" y="1221736"/>
            <a:ext cx="5045700" cy="3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Added additional data buses and increased size of all data buses from 7 bits to 20 bits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Three data buses from PC to FPGA and one data bus from FPGA to PC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Added 7 segment display code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More (aggressive) testing to be done this weekend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7" name="Shape 7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776" y="619050"/>
            <a:ext cx="4156212" cy="44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Shape 768"/>
          <p:cNvSpPr/>
          <p:nvPr/>
        </p:nvSpPr>
        <p:spPr>
          <a:xfrm>
            <a:off x="5272100" y="832125"/>
            <a:ext cx="1258800" cy="81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7157050" y="1221725"/>
            <a:ext cx="1258800" cy="81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/>
          <p:nvPr/>
        </p:nvSpPr>
        <p:spPr>
          <a:xfrm>
            <a:off x="5834075" y="3940450"/>
            <a:ext cx="1258800" cy="81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7367100" y="3333525"/>
            <a:ext cx="1258800" cy="81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Error Module</a:t>
            </a:r>
          </a:p>
        </p:txBody>
      </p:sp>
      <p:sp>
        <p:nvSpPr>
          <p:cNvPr id="777" name="Shape 777"/>
          <p:cNvSpPr txBox="1"/>
          <p:nvPr/>
        </p:nvSpPr>
        <p:spPr>
          <a:xfrm>
            <a:off x="212375" y="884900"/>
            <a:ext cx="4459800" cy="3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Calculates the error in the calculated result based on the classification value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Classification value is passed in from RAM</a:t>
            </a:r>
          </a:p>
        </p:txBody>
      </p:sp>
      <p:pic>
        <p:nvPicPr>
          <p:cNvPr id="778" name="Shape 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175" y="950073"/>
            <a:ext cx="4252675" cy="330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Overview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125" y="707875"/>
            <a:ext cx="1691375" cy="169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5" name="Shape 785"/>
          <p:cNvCxnSpPr/>
          <p:nvPr/>
        </p:nvCxnSpPr>
        <p:spPr>
          <a:xfrm flipH="1" rot="10800000">
            <a:off x="3488850" y="1214100"/>
            <a:ext cx="13947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6" name="Shape 786"/>
          <p:cNvCxnSpPr/>
          <p:nvPr/>
        </p:nvCxnSpPr>
        <p:spPr>
          <a:xfrm rot="10800000">
            <a:off x="3488850" y="1624100"/>
            <a:ext cx="13947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787" name="Shape 787"/>
          <p:cNvPicPr preferRelativeResize="0"/>
          <p:nvPr/>
        </p:nvPicPr>
        <p:blipFill rotWithShape="1">
          <a:blip r:embed="rId4">
            <a:alphaModFix/>
          </a:blip>
          <a:srcRect b="0" l="0" r="0" t="7663"/>
          <a:stretch/>
        </p:blipFill>
        <p:spPr>
          <a:xfrm>
            <a:off x="5408810" y="740050"/>
            <a:ext cx="1762039" cy="16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 txBox="1"/>
          <p:nvPr/>
        </p:nvSpPr>
        <p:spPr>
          <a:xfrm>
            <a:off x="3848575" y="903275"/>
            <a:ext cx="7641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UART</a:t>
            </a:r>
          </a:p>
        </p:txBody>
      </p:sp>
      <p:sp>
        <p:nvSpPr>
          <p:cNvPr id="789" name="Shape 789"/>
          <p:cNvSpPr/>
          <p:nvPr/>
        </p:nvSpPr>
        <p:spPr>
          <a:xfrm>
            <a:off x="408625" y="3301087"/>
            <a:ext cx="2798400" cy="7461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Training Set</a:t>
            </a:r>
          </a:p>
        </p:txBody>
      </p:sp>
      <p:sp>
        <p:nvSpPr>
          <p:cNvPr id="790" name="Shape 790"/>
          <p:cNvSpPr/>
          <p:nvPr/>
        </p:nvSpPr>
        <p:spPr>
          <a:xfrm>
            <a:off x="408625" y="4253000"/>
            <a:ext cx="2798400" cy="7461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Validation</a:t>
            </a:r>
          </a:p>
        </p:txBody>
      </p:sp>
      <p:sp>
        <p:nvSpPr>
          <p:cNvPr id="791" name="Shape 791"/>
          <p:cNvSpPr/>
          <p:nvPr/>
        </p:nvSpPr>
        <p:spPr>
          <a:xfrm>
            <a:off x="408625" y="2278850"/>
            <a:ext cx="2798400" cy="7461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Configuration</a:t>
            </a:r>
          </a:p>
        </p:txBody>
      </p:sp>
      <p:sp>
        <p:nvSpPr>
          <p:cNvPr id="792" name="Shape 792"/>
          <p:cNvSpPr/>
          <p:nvPr/>
        </p:nvSpPr>
        <p:spPr>
          <a:xfrm>
            <a:off x="5082675" y="2278850"/>
            <a:ext cx="2798400" cy="7461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Neural Network</a:t>
            </a:r>
          </a:p>
        </p:txBody>
      </p:sp>
      <p:sp>
        <p:nvSpPr>
          <p:cNvPr id="793" name="Shape 793"/>
          <p:cNvSpPr/>
          <p:nvPr/>
        </p:nvSpPr>
        <p:spPr>
          <a:xfrm>
            <a:off x="5806725" y="3420950"/>
            <a:ext cx="1350300" cy="5064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Learning</a:t>
            </a:r>
          </a:p>
        </p:txBody>
      </p:sp>
      <p:sp>
        <p:nvSpPr>
          <p:cNvPr id="794" name="Shape 794"/>
          <p:cNvSpPr/>
          <p:nvPr/>
        </p:nvSpPr>
        <p:spPr>
          <a:xfrm>
            <a:off x="5806725" y="4372850"/>
            <a:ext cx="1350300" cy="5064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Classification</a:t>
            </a:r>
          </a:p>
        </p:txBody>
      </p:sp>
      <p:cxnSp>
        <p:nvCxnSpPr>
          <p:cNvPr id="795" name="Shape 795"/>
          <p:cNvCxnSpPr>
            <a:stCxn id="791" idx="3"/>
            <a:endCxn id="792" idx="1"/>
          </p:cNvCxnSpPr>
          <p:nvPr/>
        </p:nvCxnSpPr>
        <p:spPr>
          <a:xfrm>
            <a:off x="3207025" y="2651900"/>
            <a:ext cx="18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6" name="Shape 796"/>
          <p:cNvCxnSpPr>
            <a:stCxn id="789" idx="3"/>
            <a:endCxn id="793" idx="1"/>
          </p:cNvCxnSpPr>
          <p:nvPr/>
        </p:nvCxnSpPr>
        <p:spPr>
          <a:xfrm>
            <a:off x="3207025" y="3674137"/>
            <a:ext cx="259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7" name="Shape 797"/>
          <p:cNvCxnSpPr>
            <a:stCxn id="794" idx="1"/>
            <a:endCxn id="790" idx="3"/>
          </p:cNvCxnSpPr>
          <p:nvPr/>
        </p:nvCxnSpPr>
        <p:spPr>
          <a:xfrm rot="10800000">
            <a:off x="3206925" y="4626050"/>
            <a:ext cx="259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XOR Network</a:t>
            </a:r>
          </a:p>
        </p:txBody>
      </p:sp>
      <p:sp>
        <p:nvSpPr>
          <p:cNvPr id="803" name="Shape 803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Proof of Concept</a:t>
            </a:r>
          </a:p>
        </p:txBody>
      </p:sp>
      <p:sp>
        <p:nvSpPr>
          <p:cNvPr id="804" name="Shape 80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F51B5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XOR Function Challenge</a:t>
            </a:r>
          </a:p>
        </p:txBody>
      </p:sp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350" y="1085850"/>
            <a:ext cx="36195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64D79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XOR Resource Usage (Without control unit &amp; Error module)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3302"/>
            <a:ext cx="9143999" cy="135689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60675" y="1422400"/>
            <a:ext cx="53391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Minimum period: 4.400ns (Maximum Frequency: 227.252MHz)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64D79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Neuron FPGA Resources Estimates</a:t>
            </a:r>
          </a:p>
        </p:txBody>
      </p:sp>
      <p:pic>
        <p:nvPicPr>
          <p:cNvPr id="824" name="Shape 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4242"/>
            <a:ext cx="9144001" cy="1482414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Shape 825"/>
          <p:cNvSpPr txBox="1"/>
          <p:nvPr/>
        </p:nvSpPr>
        <p:spPr>
          <a:xfrm>
            <a:off x="0" y="728500"/>
            <a:ext cx="60738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Before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Minimum Period: 4.634ns (Max Clock 215 MHz)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Max Combinational Path Delay 1.154ns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90310"/>
            <a:ext cx="9143998" cy="1353177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0" y="3020050"/>
            <a:ext cx="5851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After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Minimum period: 5.282ns (Maximum Frequency: 189.317MHz)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Maximum combinational path delay: 1.368ns</a:t>
            </a:r>
          </a:p>
        </p:txBody>
      </p:sp>
      <p:cxnSp>
        <p:nvCxnSpPr>
          <p:cNvPr id="828" name="Shape 828"/>
          <p:cNvCxnSpPr/>
          <p:nvPr/>
        </p:nvCxnSpPr>
        <p:spPr>
          <a:xfrm>
            <a:off x="4476125" y="4779475"/>
            <a:ext cx="4617600" cy="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Future Development</a:t>
            </a:r>
          </a:p>
        </p:txBody>
      </p:sp>
      <p:sp>
        <p:nvSpPr>
          <p:cNvPr id="834" name="Shape 834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Expanding the network</a:t>
            </a:r>
          </a:p>
        </p:txBody>
      </p:sp>
      <p:sp>
        <p:nvSpPr>
          <p:cNvPr id="835" name="Shape 8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89F38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it works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50" y="1899275"/>
            <a:ext cx="6448501" cy="29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Shape 8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800" y="54425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/>
          <p:nvPr/>
        </p:nvSpPr>
        <p:spPr>
          <a:xfrm>
            <a:off x="2335782" y="3502428"/>
            <a:ext cx="181800" cy="1457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" name="Shape 842"/>
          <p:cNvSpPr/>
          <p:nvPr/>
        </p:nvSpPr>
        <p:spPr>
          <a:xfrm>
            <a:off x="3798888" y="3526200"/>
            <a:ext cx="181800" cy="1457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3" name="Shape 843"/>
          <p:cNvSpPr/>
          <p:nvPr/>
        </p:nvSpPr>
        <p:spPr>
          <a:xfrm>
            <a:off x="5261994" y="3510352"/>
            <a:ext cx="181800" cy="1457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6727431" y="3502428"/>
            <a:ext cx="181800" cy="1457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2267632" y="3171751"/>
            <a:ext cx="318300" cy="3306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6" name="Shape 846"/>
          <p:cNvSpPr/>
          <p:nvPr/>
        </p:nvSpPr>
        <p:spPr>
          <a:xfrm>
            <a:off x="5193844" y="3179675"/>
            <a:ext cx="318300" cy="3306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6659281" y="3171751"/>
            <a:ext cx="318300" cy="3306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8" name="Shape 848"/>
          <p:cNvSpPr/>
          <p:nvPr/>
        </p:nvSpPr>
        <p:spPr>
          <a:xfrm rot="5400000">
            <a:off x="3061350" y="2704201"/>
            <a:ext cx="188700" cy="1123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9" name="Shape 849"/>
          <p:cNvSpPr/>
          <p:nvPr/>
        </p:nvSpPr>
        <p:spPr>
          <a:xfrm rot="5400000">
            <a:off x="5990316" y="2704201"/>
            <a:ext cx="188700" cy="1123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/>
        </p:nvSpPr>
        <p:spPr>
          <a:xfrm flipH="1" rot="-5400000">
            <a:off x="5991316" y="2893323"/>
            <a:ext cx="188700" cy="1123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1" name="Shape 851"/>
          <p:cNvSpPr/>
          <p:nvPr/>
        </p:nvSpPr>
        <p:spPr>
          <a:xfrm flipH="1" rot="-5400000">
            <a:off x="4492990" y="2893323"/>
            <a:ext cx="188700" cy="1123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/>
        </p:nvSpPr>
        <p:spPr>
          <a:xfrm flipH="1" rot="-5400000">
            <a:off x="3029884" y="2893323"/>
            <a:ext cx="188700" cy="1123799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2335803" y="2012193"/>
            <a:ext cx="181800" cy="1167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3797532" y="2012193"/>
            <a:ext cx="181800" cy="1167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5259282" y="2012193"/>
            <a:ext cx="181800" cy="1167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6" name="Shape 856"/>
          <p:cNvSpPr/>
          <p:nvPr/>
        </p:nvSpPr>
        <p:spPr>
          <a:xfrm>
            <a:off x="6721031" y="2012193"/>
            <a:ext cx="181800" cy="1167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7" name="Shape 857"/>
          <p:cNvSpPr/>
          <p:nvPr/>
        </p:nvSpPr>
        <p:spPr>
          <a:xfrm rot="5400000">
            <a:off x="4527211" y="2704201"/>
            <a:ext cx="188700" cy="1123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8" name="Shape 858"/>
          <p:cNvSpPr/>
          <p:nvPr/>
        </p:nvSpPr>
        <p:spPr>
          <a:xfrm>
            <a:off x="3730738" y="3195524"/>
            <a:ext cx="318300" cy="3306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800" y="54425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Shape 860"/>
          <p:cNvSpPr txBox="1"/>
          <p:nvPr/>
        </p:nvSpPr>
        <p:spPr>
          <a:xfrm>
            <a:off x="206300" y="391950"/>
            <a:ext cx="8478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Brick Design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3175" y="-185650"/>
            <a:ext cx="9420600" cy="4779049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Bricks can be assembled into Neural Networks</a:t>
            </a:r>
          </a:p>
        </p:txBody>
      </p:sp>
      <p:pic>
        <p:nvPicPr>
          <p:cNvPr id="867" name="Shape 8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075" y="2279449"/>
            <a:ext cx="3383176" cy="253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Shape 8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075" y="2279450"/>
            <a:ext cx="3383174" cy="253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Shape 8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6675" y="1136449"/>
            <a:ext cx="3383176" cy="253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Shape 8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162" y="1123774"/>
            <a:ext cx="3417042" cy="25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0824" y="1136450"/>
            <a:ext cx="3383174" cy="25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675" y="12"/>
            <a:ext cx="3383176" cy="253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0700" y="0"/>
            <a:ext cx="3383176" cy="25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Shape 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3175" y="-185650"/>
            <a:ext cx="9420600" cy="4779049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Shape 879"/>
          <p:cNvSpPr txBox="1"/>
          <p:nvPr>
            <p:ph idx="1" type="body"/>
          </p:nvPr>
        </p:nvSpPr>
        <p:spPr>
          <a:xfrm>
            <a:off x="-19987" y="4696800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They can be used to make quite large networks</a:t>
            </a:r>
          </a:p>
        </p:txBody>
      </p:sp>
      <p:grpSp>
        <p:nvGrpSpPr>
          <p:cNvPr id="880" name="Shape 880"/>
          <p:cNvGrpSpPr/>
          <p:nvPr/>
        </p:nvGrpSpPr>
        <p:grpSpPr>
          <a:xfrm>
            <a:off x="3244132" y="335465"/>
            <a:ext cx="7111442" cy="3830820"/>
            <a:chOff x="354562" y="152399"/>
            <a:chExt cx="8941836" cy="4816824"/>
          </a:xfrm>
        </p:grpSpPr>
        <p:pic>
          <p:nvPicPr>
            <p:cNvPr id="881" name="Shape 8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77475" y="2431849"/>
              <a:ext cx="3383176" cy="2537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Shape 8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51475" y="2431850"/>
              <a:ext cx="3383174" cy="2537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Shape 88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49075" y="1288849"/>
              <a:ext cx="3383176" cy="2537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Shape 88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4562" y="1276174"/>
              <a:ext cx="3417042" cy="256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Shape 88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13224" y="1288850"/>
              <a:ext cx="3383174" cy="253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Shape 8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17075" y="152412"/>
              <a:ext cx="3383176" cy="2537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Shape 8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43100" y="152399"/>
              <a:ext cx="3383176" cy="2537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Shape 888"/>
          <p:cNvGrpSpPr/>
          <p:nvPr/>
        </p:nvGrpSpPr>
        <p:grpSpPr>
          <a:xfrm>
            <a:off x="-1211592" y="335465"/>
            <a:ext cx="7111442" cy="3830820"/>
            <a:chOff x="354562" y="152399"/>
            <a:chExt cx="8941836" cy="4816824"/>
          </a:xfrm>
        </p:grpSpPr>
        <p:pic>
          <p:nvPicPr>
            <p:cNvPr id="889" name="Shape 8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77475" y="2431849"/>
              <a:ext cx="3383176" cy="2537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Shape 8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51475" y="2431850"/>
              <a:ext cx="3383174" cy="2537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1" name="Shape 8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49075" y="1288849"/>
              <a:ext cx="3383176" cy="2537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Shape 8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4562" y="1276174"/>
              <a:ext cx="3417042" cy="256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Shape 89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13224" y="1288850"/>
              <a:ext cx="3383174" cy="253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Shape 8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17075" y="152412"/>
              <a:ext cx="3383176" cy="2537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Shape 8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43100" y="152399"/>
              <a:ext cx="3383176" cy="2537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700AD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Sets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75" y="787397"/>
            <a:ext cx="3577625" cy="25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/>
        </p:nvSpPr>
        <p:spPr>
          <a:xfrm>
            <a:off x="499350" y="3535325"/>
            <a:ext cx="3577500" cy="1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3 classes of Iris Flowers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4 attributes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Easily normalized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150 Samples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Larger than XOR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But Simple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Nonlinear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465175" y="93025"/>
            <a:ext cx="3577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Iris Training Set</a:t>
            </a:r>
          </a:p>
        </p:txBody>
      </p:sp>
      <p:pic>
        <p:nvPicPr>
          <p:cNvPr id="904" name="Shape 9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499" y="723168"/>
            <a:ext cx="3577500" cy="268310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Shape 905"/>
          <p:cNvSpPr txBox="1"/>
          <p:nvPr/>
        </p:nvSpPr>
        <p:spPr>
          <a:xfrm>
            <a:off x="5454650" y="131875"/>
            <a:ext cx="2977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MNIT Training Set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5528925" y="3641650"/>
            <a:ext cx="29028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Ten digits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28 x 28 pixels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~784 attributes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60,000 training samples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Extremely large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Annoying to format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700AD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Iris Network</a:t>
            </a:r>
          </a:p>
        </p:txBody>
      </p:sp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686949"/>
            <a:ext cx="2797700" cy="19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/>
        </p:nvSpPr>
        <p:spPr>
          <a:xfrm>
            <a:off x="98250" y="2844850"/>
            <a:ext cx="3577500" cy="1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3 classes of Iris Flowers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4 attributes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Easily normalized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150 Samples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Larger than XOR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But Simple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Nonlinear</a:t>
            </a:r>
          </a:p>
        </p:txBody>
      </p:sp>
      <p:sp>
        <p:nvSpPr>
          <p:cNvPr id="914" name="Shape 914"/>
          <p:cNvSpPr/>
          <p:nvPr/>
        </p:nvSpPr>
        <p:spPr>
          <a:xfrm>
            <a:off x="3220575" y="1306562"/>
            <a:ext cx="196800" cy="19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5" name="Shape 915"/>
          <p:cNvSpPr/>
          <p:nvPr/>
        </p:nvSpPr>
        <p:spPr>
          <a:xfrm rot="5400000">
            <a:off x="3777374" y="991262"/>
            <a:ext cx="107400" cy="827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3207075" y="2169612"/>
            <a:ext cx="196800" cy="19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/>
          <p:nvPr/>
        </p:nvSpPr>
        <p:spPr>
          <a:xfrm rot="5400000">
            <a:off x="3763874" y="1854312"/>
            <a:ext cx="107400" cy="827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3216075" y="3032662"/>
            <a:ext cx="196800" cy="19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9" name="Shape 919"/>
          <p:cNvSpPr/>
          <p:nvPr/>
        </p:nvSpPr>
        <p:spPr>
          <a:xfrm rot="5400000">
            <a:off x="3772874" y="2717362"/>
            <a:ext cx="107400" cy="827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3220575" y="3897087"/>
            <a:ext cx="196800" cy="19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/>
        </p:nvSpPr>
        <p:spPr>
          <a:xfrm rot="5400000">
            <a:off x="3777374" y="3581787"/>
            <a:ext cx="107400" cy="827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2" name="Shape 922"/>
          <p:cNvSpPr/>
          <p:nvPr/>
        </p:nvSpPr>
        <p:spPr>
          <a:xfrm rot="5400000">
            <a:off x="4244762" y="1311062"/>
            <a:ext cx="187800" cy="1878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/>
          <p:nvPr/>
        </p:nvSpPr>
        <p:spPr>
          <a:xfrm rot="5400000">
            <a:off x="4240262" y="3037162"/>
            <a:ext cx="187800" cy="1878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4" name="Shape 924"/>
          <p:cNvSpPr/>
          <p:nvPr/>
        </p:nvSpPr>
        <p:spPr>
          <a:xfrm rot="5400000">
            <a:off x="4244762" y="3901587"/>
            <a:ext cx="187800" cy="1878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5" name="Shape 925"/>
          <p:cNvSpPr/>
          <p:nvPr/>
        </p:nvSpPr>
        <p:spPr>
          <a:xfrm rot="10800000">
            <a:off x="4325162" y="1503362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/>
          <p:nvPr/>
        </p:nvSpPr>
        <p:spPr>
          <a:xfrm rot="10800000">
            <a:off x="4325162" y="3231087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/>
        </p:nvSpPr>
        <p:spPr>
          <a:xfrm flipH="1">
            <a:off x="4217762" y="3231775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/>
          <p:nvPr/>
        </p:nvSpPr>
        <p:spPr>
          <a:xfrm flipH="1">
            <a:off x="4217762" y="2347950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/>
          <p:nvPr/>
        </p:nvSpPr>
        <p:spPr>
          <a:xfrm flipH="1">
            <a:off x="4217762" y="1484900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/>
          <p:nvPr/>
        </p:nvSpPr>
        <p:spPr>
          <a:xfrm rot="5400000">
            <a:off x="4705862" y="1073475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1" name="Shape 931"/>
          <p:cNvSpPr/>
          <p:nvPr/>
        </p:nvSpPr>
        <p:spPr>
          <a:xfrm rot="5400000">
            <a:off x="4705862" y="1935712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/>
          <p:nvPr/>
        </p:nvSpPr>
        <p:spPr>
          <a:xfrm rot="5400000">
            <a:off x="4705862" y="2797962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3" name="Shape 933"/>
          <p:cNvSpPr/>
          <p:nvPr/>
        </p:nvSpPr>
        <p:spPr>
          <a:xfrm rot="5400000">
            <a:off x="4705862" y="3660212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/>
          <p:nvPr/>
        </p:nvSpPr>
        <p:spPr>
          <a:xfrm rot="5400000">
            <a:off x="5118062" y="1310375"/>
            <a:ext cx="187800" cy="1878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/>
          <p:nvPr/>
        </p:nvSpPr>
        <p:spPr>
          <a:xfrm rot="5400000">
            <a:off x="5113562" y="3036475"/>
            <a:ext cx="187800" cy="1878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/>
        </p:nvSpPr>
        <p:spPr>
          <a:xfrm rot="5400000">
            <a:off x="5118062" y="3900900"/>
            <a:ext cx="187800" cy="1878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 rot="10800000">
            <a:off x="5198462" y="1502675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/>
          <p:nvPr/>
        </p:nvSpPr>
        <p:spPr>
          <a:xfrm rot="10800000">
            <a:off x="5198462" y="3230400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 flipH="1">
            <a:off x="5091062" y="3231087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0" name="Shape 940"/>
          <p:cNvSpPr/>
          <p:nvPr/>
        </p:nvSpPr>
        <p:spPr>
          <a:xfrm flipH="1">
            <a:off x="5091062" y="2347262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1" name="Shape 941"/>
          <p:cNvSpPr/>
          <p:nvPr/>
        </p:nvSpPr>
        <p:spPr>
          <a:xfrm flipH="1">
            <a:off x="5091062" y="1484212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2" name="Shape 942"/>
          <p:cNvSpPr/>
          <p:nvPr/>
        </p:nvSpPr>
        <p:spPr>
          <a:xfrm rot="10800000">
            <a:off x="4325162" y="2368037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3" name="Shape 943"/>
          <p:cNvSpPr/>
          <p:nvPr/>
        </p:nvSpPr>
        <p:spPr>
          <a:xfrm rot="10800000">
            <a:off x="5198462" y="2366875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4" name="Shape 944"/>
          <p:cNvSpPr/>
          <p:nvPr/>
        </p:nvSpPr>
        <p:spPr>
          <a:xfrm rot="5400000">
            <a:off x="4231262" y="2174112"/>
            <a:ext cx="187800" cy="1878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/>
          <p:nvPr/>
        </p:nvSpPr>
        <p:spPr>
          <a:xfrm rot="5400000">
            <a:off x="5100062" y="2172362"/>
            <a:ext cx="187800" cy="187800"/>
          </a:xfrm>
          <a:prstGeom prst="ellipse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6" name="Shape 946"/>
          <p:cNvSpPr/>
          <p:nvPr/>
        </p:nvSpPr>
        <p:spPr>
          <a:xfrm rot="5400000">
            <a:off x="5986862" y="1744325"/>
            <a:ext cx="187800" cy="187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7" name="Shape 947"/>
          <p:cNvSpPr/>
          <p:nvPr/>
        </p:nvSpPr>
        <p:spPr>
          <a:xfrm rot="5400000">
            <a:off x="5986862" y="2605650"/>
            <a:ext cx="187800" cy="187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8" name="Shape 948"/>
          <p:cNvSpPr/>
          <p:nvPr/>
        </p:nvSpPr>
        <p:spPr>
          <a:xfrm rot="5400000">
            <a:off x="5986862" y="3466975"/>
            <a:ext cx="187800" cy="187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9" name="Shape 949"/>
          <p:cNvSpPr/>
          <p:nvPr/>
        </p:nvSpPr>
        <p:spPr>
          <a:xfrm rot="10800000">
            <a:off x="6094262" y="2803975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0" name="Shape 950"/>
          <p:cNvSpPr/>
          <p:nvPr/>
        </p:nvSpPr>
        <p:spPr>
          <a:xfrm rot="10800000">
            <a:off x="6094262" y="1932125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1" name="Shape 951"/>
          <p:cNvSpPr/>
          <p:nvPr/>
        </p:nvSpPr>
        <p:spPr>
          <a:xfrm flipH="1">
            <a:off x="5964362" y="2797962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/>
          <p:nvPr/>
        </p:nvSpPr>
        <p:spPr>
          <a:xfrm flipH="1">
            <a:off x="5968862" y="1938112"/>
            <a:ext cx="107400" cy="66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/>
          <p:nvPr/>
        </p:nvSpPr>
        <p:spPr>
          <a:xfrm rot="6938114">
            <a:off x="5592810" y="1226067"/>
            <a:ext cx="107479" cy="78281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/>
          <p:nvPr/>
        </p:nvSpPr>
        <p:spPr>
          <a:xfrm flipH="1" rot="3861886">
            <a:off x="5596685" y="3387867"/>
            <a:ext cx="107479" cy="78281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5" name="Shape 955"/>
          <p:cNvSpPr/>
          <p:nvPr/>
        </p:nvSpPr>
        <p:spPr>
          <a:xfrm rot="6938114">
            <a:off x="5592635" y="2044542"/>
            <a:ext cx="107479" cy="78281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/>
          <p:nvPr/>
        </p:nvSpPr>
        <p:spPr>
          <a:xfrm flipH="1" rot="3861886">
            <a:off x="5592635" y="2524355"/>
            <a:ext cx="107479" cy="78281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7393600" y="2327812"/>
            <a:ext cx="187800" cy="187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7393600" y="2031000"/>
            <a:ext cx="187800" cy="187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9" name="Shape 959"/>
          <p:cNvSpPr/>
          <p:nvPr/>
        </p:nvSpPr>
        <p:spPr>
          <a:xfrm>
            <a:off x="7393600" y="1412475"/>
            <a:ext cx="187800" cy="187800"/>
          </a:xfrm>
          <a:prstGeom prst="rect">
            <a:avLst/>
          </a:prstGeom>
          <a:solidFill>
            <a:srgbClr val="009688"/>
          </a:solidFill>
          <a:ln cap="flat" cmpd="sng" w="9525">
            <a:solidFill>
              <a:srgbClr val="00968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960" name="Shape 960"/>
          <p:cNvSpPr/>
          <p:nvPr/>
        </p:nvSpPr>
        <p:spPr>
          <a:xfrm>
            <a:off x="7393600" y="2624650"/>
            <a:ext cx="187800" cy="187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/>
          <p:nvPr/>
        </p:nvSpPr>
        <p:spPr>
          <a:xfrm>
            <a:off x="7393600" y="1734175"/>
            <a:ext cx="187800" cy="187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962" name="Shape 962"/>
          <p:cNvSpPr/>
          <p:nvPr/>
        </p:nvSpPr>
        <p:spPr>
          <a:xfrm>
            <a:off x="7393600" y="1090775"/>
            <a:ext cx="187800" cy="18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3" name="Shape 963"/>
          <p:cNvSpPr txBox="1"/>
          <p:nvPr/>
        </p:nvSpPr>
        <p:spPr>
          <a:xfrm>
            <a:off x="7581400" y="978875"/>
            <a:ext cx="1601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Node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7581400" y="1306562"/>
            <a:ext cx="1494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Hidden Neuron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7581400" y="1628275"/>
            <a:ext cx="1494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 Neuron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7581400" y="1919087"/>
            <a:ext cx="1386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Link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7581400" y="2218800"/>
            <a:ext cx="1601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Standard Link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7581400" y="2515625"/>
            <a:ext cx="1386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Link</a:t>
            </a:r>
          </a:p>
        </p:txBody>
      </p:sp>
      <p:sp>
        <p:nvSpPr>
          <p:cNvPr id="969" name="Shape 969"/>
          <p:cNvSpPr txBox="1"/>
          <p:nvPr/>
        </p:nvSpPr>
        <p:spPr>
          <a:xfrm rot="2412252">
            <a:off x="3833621" y="4432584"/>
            <a:ext cx="1601050" cy="329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Hidden Layer 1</a:t>
            </a:r>
          </a:p>
        </p:txBody>
      </p:sp>
      <p:sp>
        <p:nvSpPr>
          <p:cNvPr id="970" name="Shape 970"/>
          <p:cNvSpPr txBox="1"/>
          <p:nvPr/>
        </p:nvSpPr>
        <p:spPr>
          <a:xfrm rot="2412252">
            <a:off x="4849896" y="4419909"/>
            <a:ext cx="1601050" cy="329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Hidden Layer 2</a:t>
            </a:r>
          </a:p>
        </p:txBody>
      </p:sp>
      <p:sp>
        <p:nvSpPr>
          <p:cNvPr id="971" name="Shape 971"/>
          <p:cNvSpPr txBox="1"/>
          <p:nvPr/>
        </p:nvSpPr>
        <p:spPr>
          <a:xfrm rot="2412252">
            <a:off x="5767996" y="4257684"/>
            <a:ext cx="1601050" cy="329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 Layer </a:t>
            </a:r>
          </a:p>
        </p:txBody>
      </p:sp>
      <p:sp>
        <p:nvSpPr>
          <p:cNvPr id="972" name="Shape 972"/>
          <p:cNvSpPr/>
          <p:nvPr/>
        </p:nvSpPr>
        <p:spPr>
          <a:xfrm>
            <a:off x="6759450" y="1574675"/>
            <a:ext cx="577500" cy="22692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Max</a:t>
            </a:r>
          </a:p>
        </p:txBody>
      </p:sp>
      <p:sp>
        <p:nvSpPr>
          <p:cNvPr id="973" name="Shape 973"/>
          <p:cNvSpPr/>
          <p:nvPr/>
        </p:nvSpPr>
        <p:spPr>
          <a:xfrm>
            <a:off x="3272025" y="1340632"/>
            <a:ext cx="107400" cy="107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74" name="Shape 974"/>
          <p:cNvCxnSpPr/>
          <p:nvPr/>
        </p:nvCxnSpPr>
        <p:spPr>
          <a:xfrm>
            <a:off x="3399375" y="1274000"/>
            <a:ext cx="8364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5" name="Shape 975"/>
          <p:cNvSpPr/>
          <p:nvPr/>
        </p:nvSpPr>
        <p:spPr>
          <a:xfrm>
            <a:off x="4282725" y="1342887"/>
            <a:ext cx="107400" cy="107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76" name="Shape 976"/>
          <p:cNvCxnSpPr/>
          <p:nvPr/>
        </p:nvCxnSpPr>
        <p:spPr>
          <a:xfrm>
            <a:off x="4538375" y="1574675"/>
            <a:ext cx="6900" cy="4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7" name="Shape 977"/>
          <p:cNvCxnSpPr/>
          <p:nvPr/>
        </p:nvCxnSpPr>
        <p:spPr>
          <a:xfrm>
            <a:off x="4534112" y="2401425"/>
            <a:ext cx="6900" cy="4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8" name="Shape 978"/>
          <p:cNvCxnSpPr/>
          <p:nvPr/>
        </p:nvCxnSpPr>
        <p:spPr>
          <a:xfrm>
            <a:off x="4538375" y="3327275"/>
            <a:ext cx="6900" cy="4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9" name="Shape 979"/>
          <p:cNvSpPr/>
          <p:nvPr/>
        </p:nvSpPr>
        <p:spPr>
          <a:xfrm>
            <a:off x="4280475" y="3077712"/>
            <a:ext cx="107400" cy="107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0" name="Shape 980"/>
          <p:cNvSpPr/>
          <p:nvPr/>
        </p:nvSpPr>
        <p:spPr>
          <a:xfrm>
            <a:off x="4275975" y="2213500"/>
            <a:ext cx="107400" cy="107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4282725" y="3941412"/>
            <a:ext cx="107400" cy="107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3251775" y="2214332"/>
            <a:ext cx="107400" cy="107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3" name="Shape 983"/>
          <p:cNvSpPr/>
          <p:nvPr/>
        </p:nvSpPr>
        <p:spPr>
          <a:xfrm>
            <a:off x="4282725" y="1342895"/>
            <a:ext cx="107400" cy="107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4" name="Shape 984"/>
          <p:cNvSpPr/>
          <p:nvPr/>
        </p:nvSpPr>
        <p:spPr>
          <a:xfrm>
            <a:off x="4261050" y="2213520"/>
            <a:ext cx="107400" cy="107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4280475" y="3067332"/>
            <a:ext cx="107400" cy="107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4282725" y="3941432"/>
            <a:ext cx="107400" cy="107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3265275" y="3078070"/>
            <a:ext cx="107400" cy="1074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8" name="Shape 988"/>
          <p:cNvSpPr/>
          <p:nvPr/>
        </p:nvSpPr>
        <p:spPr>
          <a:xfrm>
            <a:off x="4282725" y="1342895"/>
            <a:ext cx="107400" cy="1074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9" name="Shape 989"/>
          <p:cNvSpPr/>
          <p:nvPr/>
        </p:nvSpPr>
        <p:spPr>
          <a:xfrm>
            <a:off x="4261050" y="2213520"/>
            <a:ext cx="107400" cy="1074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4280475" y="3067332"/>
            <a:ext cx="107400" cy="1074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4282725" y="3941432"/>
            <a:ext cx="107400" cy="1074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2" name="Shape 992"/>
          <p:cNvSpPr/>
          <p:nvPr/>
        </p:nvSpPr>
        <p:spPr>
          <a:xfrm>
            <a:off x="3272025" y="3940432"/>
            <a:ext cx="107400" cy="1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3" name="Shape 993"/>
          <p:cNvSpPr/>
          <p:nvPr/>
        </p:nvSpPr>
        <p:spPr>
          <a:xfrm>
            <a:off x="4282725" y="1342895"/>
            <a:ext cx="107400" cy="1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4261050" y="2213520"/>
            <a:ext cx="107400" cy="1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4280475" y="3067332"/>
            <a:ext cx="107400" cy="1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4282725" y="3941432"/>
            <a:ext cx="107400" cy="1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97" name="Shape 997"/>
          <p:cNvCxnSpPr/>
          <p:nvPr/>
        </p:nvCxnSpPr>
        <p:spPr>
          <a:xfrm flipH="1" rot="10800000">
            <a:off x="4390125" y="1230775"/>
            <a:ext cx="6777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8" name="Shape 998"/>
          <p:cNvCxnSpPr/>
          <p:nvPr/>
        </p:nvCxnSpPr>
        <p:spPr>
          <a:xfrm flipH="1" rot="10800000">
            <a:off x="4423725" y="2344187"/>
            <a:ext cx="6777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9" name="Shape 999"/>
          <p:cNvCxnSpPr/>
          <p:nvPr/>
        </p:nvCxnSpPr>
        <p:spPr>
          <a:xfrm flipH="1" rot="10800000">
            <a:off x="4390125" y="4126375"/>
            <a:ext cx="6777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0" name="Shape 1000"/>
          <p:cNvCxnSpPr/>
          <p:nvPr/>
        </p:nvCxnSpPr>
        <p:spPr>
          <a:xfrm flipH="1" rot="10800000">
            <a:off x="4466325" y="3059575"/>
            <a:ext cx="6777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1" name="Shape 1001"/>
          <p:cNvCxnSpPr/>
          <p:nvPr/>
        </p:nvCxnSpPr>
        <p:spPr>
          <a:xfrm>
            <a:off x="5358775" y="1590725"/>
            <a:ext cx="6900" cy="4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2" name="Shape 1002"/>
          <p:cNvCxnSpPr/>
          <p:nvPr/>
        </p:nvCxnSpPr>
        <p:spPr>
          <a:xfrm>
            <a:off x="5356650" y="2401425"/>
            <a:ext cx="6900" cy="4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3" name="Shape 1003"/>
          <p:cNvCxnSpPr/>
          <p:nvPr/>
        </p:nvCxnSpPr>
        <p:spPr>
          <a:xfrm>
            <a:off x="5358775" y="3286100"/>
            <a:ext cx="6900" cy="4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4" name="Shape 1004"/>
          <p:cNvCxnSpPr/>
          <p:nvPr/>
        </p:nvCxnSpPr>
        <p:spPr>
          <a:xfrm rot="10800000">
            <a:off x="5418575" y="1658250"/>
            <a:ext cx="138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5" name="Shape 1005"/>
          <p:cNvCxnSpPr/>
          <p:nvPr/>
        </p:nvCxnSpPr>
        <p:spPr>
          <a:xfrm rot="10800000">
            <a:off x="5418575" y="3230400"/>
            <a:ext cx="138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6" name="Shape 1006"/>
          <p:cNvCxnSpPr/>
          <p:nvPr/>
        </p:nvCxnSpPr>
        <p:spPr>
          <a:xfrm rot="10800000">
            <a:off x="5414325" y="2401425"/>
            <a:ext cx="138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/>
          <p:nvPr/>
        </p:nvCxnSpPr>
        <p:spPr>
          <a:xfrm flipH="1" rot="10800000">
            <a:off x="5432375" y="3843875"/>
            <a:ext cx="555000" cy="21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8" name="Shape 1008"/>
          <p:cNvCxnSpPr/>
          <p:nvPr/>
        </p:nvCxnSpPr>
        <p:spPr>
          <a:xfrm flipH="1" rot="10800000">
            <a:off x="5368875" y="2938912"/>
            <a:ext cx="555000" cy="21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9" name="Shape 1009"/>
          <p:cNvCxnSpPr/>
          <p:nvPr/>
        </p:nvCxnSpPr>
        <p:spPr>
          <a:xfrm>
            <a:off x="5372925" y="1375875"/>
            <a:ext cx="588900" cy="2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0" name="Shape 1010"/>
          <p:cNvCxnSpPr/>
          <p:nvPr/>
        </p:nvCxnSpPr>
        <p:spPr>
          <a:xfrm>
            <a:off x="5337225" y="2149925"/>
            <a:ext cx="6003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1" name="Shape 1011"/>
          <p:cNvCxnSpPr/>
          <p:nvPr/>
        </p:nvCxnSpPr>
        <p:spPr>
          <a:xfrm>
            <a:off x="6210712" y="2011462"/>
            <a:ext cx="6900" cy="4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2" name="Shape 1012"/>
          <p:cNvCxnSpPr/>
          <p:nvPr/>
        </p:nvCxnSpPr>
        <p:spPr>
          <a:xfrm rot="10800000">
            <a:off x="6270512" y="2078987"/>
            <a:ext cx="138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3" name="Shape 1013"/>
          <p:cNvCxnSpPr/>
          <p:nvPr/>
        </p:nvCxnSpPr>
        <p:spPr>
          <a:xfrm>
            <a:off x="6224175" y="2871312"/>
            <a:ext cx="6900" cy="4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4" name="Shape 1014"/>
          <p:cNvCxnSpPr/>
          <p:nvPr/>
        </p:nvCxnSpPr>
        <p:spPr>
          <a:xfrm rot="10800000">
            <a:off x="6283975" y="2938837"/>
            <a:ext cx="138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5" name="Shape 1015"/>
          <p:cNvCxnSpPr/>
          <p:nvPr/>
        </p:nvCxnSpPr>
        <p:spPr>
          <a:xfrm flipH="1" rot="10800000">
            <a:off x="6052175" y="1658100"/>
            <a:ext cx="6777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6" name="Shape 1016"/>
          <p:cNvCxnSpPr/>
          <p:nvPr/>
        </p:nvCxnSpPr>
        <p:spPr>
          <a:xfrm flipH="1" rot="10800000">
            <a:off x="6054100" y="3716975"/>
            <a:ext cx="6777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7" name="Shape 1017"/>
          <p:cNvCxnSpPr/>
          <p:nvPr/>
        </p:nvCxnSpPr>
        <p:spPr>
          <a:xfrm flipH="1" rot="10800000">
            <a:off x="6052075" y="2786025"/>
            <a:ext cx="6777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8" name="Shape 1018"/>
          <p:cNvSpPr/>
          <p:nvPr/>
        </p:nvSpPr>
        <p:spPr>
          <a:xfrm rot="5400000">
            <a:off x="6418773" y="2396725"/>
            <a:ext cx="107400" cy="587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9" name="Shape 1019"/>
          <p:cNvSpPr/>
          <p:nvPr/>
        </p:nvSpPr>
        <p:spPr>
          <a:xfrm rot="5400000">
            <a:off x="6419836" y="1541237"/>
            <a:ext cx="107400" cy="587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0" name="Shape 1020"/>
          <p:cNvSpPr/>
          <p:nvPr/>
        </p:nvSpPr>
        <p:spPr>
          <a:xfrm rot="5400000">
            <a:off x="6419323" y="3267975"/>
            <a:ext cx="107400" cy="587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6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60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7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70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4F5C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Shape 102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89450" y="593809"/>
            <a:ext cx="3965100" cy="39558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/>
          <p:nvPr/>
        </p:nvSpPr>
        <p:spPr>
          <a:xfrm>
            <a:off x="2589450" y="604350"/>
            <a:ext cx="3965100" cy="3934800"/>
          </a:xfrm>
          <a:prstGeom prst="foldedCorner">
            <a:avLst>
              <a:gd fmla="val 2297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7" name="Shape 1027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5500">
                <a:solidFill>
                  <a:srgbClr val="FFC107"/>
                </a:solidFill>
              </a:rPr>
              <a:t>Any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5500">
                <a:solidFill>
                  <a:srgbClr val="FFC107"/>
                </a:solidFill>
              </a:rPr>
              <a:t>Questions?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89F38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Forward Activation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521" y="1718162"/>
            <a:ext cx="3169474" cy="17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10212"/>
            <a:ext cx="571500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89F38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Learning...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Training set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Classify with training set (forward activation)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Adjust Weights (Back propagation)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Repeat 1-3 until accurate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89F38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0" y="0"/>
            <a:ext cx="3286200" cy="51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Back Propagation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000"/>
              <a:t>(The Hard Part)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800" y="2128950"/>
            <a:ext cx="306705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 b="0" l="0" r="0" t="63446"/>
          <a:stretch/>
        </p:blipFill>
        <p:spPr>
          <a:xfrm>
            <a:off x="4494875" y="715817"/>
            <a:ext cx="3390900" cy="59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89F38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0" y="0"/>
            <a:ext cx="3253200" cy="514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Back Propagation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(The Hard Part)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375" y="584974"/>
            <a:ext cx="4383599" cy="449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b="0" l="0" r="0" t="10241"/>
          <a:stretch/>
        </p:blipFill>
        <p:spPr>
          <a:xfrm>
            <a:off x="7197900" y="66074"/>
            <a:ext cx="1781924" cy="4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